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emf" ContentType="image/x-emf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0"/>
  </p:notesMasterIdLst>
  <p:sldIdLst>
    <p:sldId id="445" r:id="rId4"/>
    <p:sldId id="494" r:id="rId5"/>
    <p:sldId id="400" r:id="rId6"/>
    <p:sldId id="347" r:id="rId7"/>
    <p:sldId id="348" r:id="rId8"/>
    <p:sldId id="446" r:id="rId9"/>
    <p:sldId id="363" r:id="rId11"/>
    <p:sldId id="350" r:id="rId12"/>
    <p:sldId id="351" r:id="rId13"/>
    <p:sldId id="372" r:id="rId14"/>
    <p:sldId id="330" r:id="rId15"/>
    <p:sldId id="379" r:id="rId16"/>
    <p:sldId id="380" r:id="rId17"/>
    <p:sldId id="381" r:id="rId18"/>
    <p:sldId id="382" r:id="rId19"/>
    <p:sldId id="383" r:id="rId20"/>
    <p:sldId id="384" r:id="rId21"/>
    <p:sldId id="385" r:id="rId22"/>
    <p:sldId id="386" r:id="rId23"/>
    <p:sldId id="387" r:id="rId24"/>
    <p:sldId id="299" r:id="rId25"/>
    <p:sldId id="353" r:id="rId26"/>
    <p:sldId id="354" r:id="rId27"/>
    <p:sldId id="374" r:id="rId28"/>
    <p:sldId id="365" r:id="rId29"/>
    <p:sldId id="548" r:id="rId30"/>
    <p:sldId id="448" r:id="rId31"/>
    <p:sldId id="357" r:id="rId32"/>
    <p:sldId id="323" r:id="rId33"/>
    <p:sldId id="388" r:id="rId34"/>
    <p:sldId id="303" r:id="rId35"/>
    <p:sldId id="390" r:id="rId36"/>
    <p:sldId id="304" r:id="rId37"/>
    <p:sldId id="391" r:id="rId38"/>
    <p:sldId id="359" r:id="rId39"/>
    <p:sldId id="392" r:id="rId40"/>
    <p:sldId id="360" r:id="rId41"/>
    <p:sldId id="361" r:id="rId42"/>
    <p:sldId id="362" r:id="rId43"/>
    <p:sldId id="393" r:id="rId44"/>
    <p:sldId id="394" r:id="rId45"/>
    <p:sldId id="449" r:id="rId46"/>
    <p:sldId id="547" r:id="rId47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CC"/>
    <a:srgbClr val="6666FF"/>
    <a:srgbClr val="FFFF99"/>
    <a:srgbClr val="FFCC66"/>
    <a:srgbClr val="FF6600"/>
    <a:srgbClr val="5F2DB1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452"/>
    <p:restoredTop sz="94657"/>
  </p:normalViewPr>
  <p:slideViewPr>
    <p:cSldViewPr showGuides="1">
      <p:cViewPr>
        <p:scale>
          <a:sx n="98" d="100"/>
          <a:sy n="98" d="100"/>
        </p:scale>
        <p:origin x="-702" y="528"/>
      </p:cViewPr>
      <p:guideLst>
        <p:guide orient="horz" pos="2160"/>
        <p:guide pos="28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1" Type="http://schemas.openxmlformats.org/officeDocument/2006/relationships/commentAuthors" Target="commentAuthors.xml"/><Relationship Id="rId50" Type="http://schemas.openxmlformats.org/officeDocument/2006/relationships/tableStyles" Target="tableStyles.xml"/><Relationship Id="rId5" Type="http://schemas.openxmlformats.org/officeDocument/2006/relationships/slide" Target="slides/slide2.xml"/><Relationship Id="rId49" Type="http://schemas.openxmlformats.org/officeDocument/2006/relationships/viewProps" Target="viewProps.xml"/><Relationship Id="rId48" Type="http://schemas.openxmlformats.org/officeDocument/2006/relationships/presProps" Target="presProps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64A8FF5-44F7-499C-92E5-E4BA36D333D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>
              <a:cs typeface="等线"/>
            </a:endParaRPr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26FC6E-8D94-4447-806F-F28C05E0AB0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SimSun" panose="02010600030101010101" pitchFamily="2" charset="-122"/>
                <a:cs typeface="等线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SimSun" panose="02010600030101010101" pitchFamily="2" charset="-122"/>
              <a:cs typeface="等线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vi-VN" altLang="en-US" dirty="0"/>
          </a:p>
        </p:txBody>
      </p:sp>
      <p:sp>
        <p:nvSpPr>
          <p:cNvPr id="501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>
              <a:cs typeface="等线"/>
            </a:endParaRPr>
          </a:p>
        </p:txBody>
      </p:sp>
      <p:sp>
        <p:nvSpPr>
          <p:cNvPr id="942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026FC6E-8D94-4447-806F-F28C05E0AB0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/>
                <a:ea typeface="SimSun" panose="02010600030101010101" pitchFamily="2" charset="-122"/>
                <a:cs typeface="等线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/>
              <a:ea typeface="SimSun" panose="02010600030101010101" pitchFamily="2" charset="-122"/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US" altLang="en-US" noProof="0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US" altLang="en-US" noProof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09FAFB-6A66-4C34-AD1A-FC7598BB269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09FAFB-6A66-4C34-AD1A-FC7598BB269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09FAFB-6A66-4C34-AD1A-FC7598BB269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09FAFB-6A66-4C34-AD1A-FC7598BB269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09FAFB-6A66-4C34-AD1A-FC7598BB269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09FAFB-6A66-4C34-AD1A-FC7598BB269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09FAFB-6A66-4C34-AD1A-FC7598BB269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09FAFB-6A66-4C34-AD1A-FC7598BB269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09FAFB-6A66-4C34-AD1A-FC7598BB269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09FAFB-6A66-4C34-AD1A-FC7598BB269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09FAFB-6A66-4C34-AD1A-FC7598BB269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42051" y="-835856"/>
            <a:ext cx="9985925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48" y="6021289"/>
            <a:ext cx="1800253" cy="9594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>
        <p:random/>
      </p:transition>
    </mc:Choice>
    <mc:Fallback>
      <p:transition spd="slow" advClick="0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2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/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09FAFB-6A66-4C34-AD1A-FC7598BB269B}" type="datetimeFigureOut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cs typeface="Arial" panose="020B0604020202020204" pitchFamily="34" charset="0"/>
              </a:rPr>
            </a:fld>
            <a:endParaRPr lang="en-US" altLang="en-US" dirty="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GIF"/><Relationship Id="rId8" Type="http://schemas.openxmlformats.org/officeDocument/2006/relationships/image" Target="../media/image11.png"/><Relationship Id="rId7" Type="http://schemas.openxmlformats.org/officeDocument/2006/relationships/image" Target="../media/image10.e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16.png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image" Target="../media/image33.jpeg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50.png"/><Relationship Id="rId1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50.png"/><Relationship Id="rId1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50.png"/><Relationship Id="rId1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3" Type="http://schemas.openxmlformats.org/officeDocument/2006/relationships/audio" Target="../media/audio2.wav"/><Relationship Id="rId2" Type="http://schemas.openxmlformats.org/officeDocument/2006/relationships/image" Target="../media/image50.png"/><Relationship Id="rId1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7.wmf"/><Relationship Id="rId1" Type="http://schemas.openxmlformats.org/officeDocument/2006/relationships/image" Target="../media/image51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2" name="WordArt 6"/>
          <p:cNvSpPr>
            <a:spLocks noTextEdit="1"/>
          </p:cNvSpPr>
          <p:nvPr/>
        </p:nvSpPr>
        <p:spPr>
          <a:xfrm>
            <a:off x="1295400" y="3491865"/>
            <a:ext cx="69342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kern="1200" cap="none" spc="0" normalizeH="0" baseline="0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13: HOẠT ĐỘNG SẢN XUẤT</a:t>
            </a:r>
            <a:endParaRPr kumimoji="0" lang="en-US" sz="3200" b="1" i="0" u="none" strike="noStrike" kern="1200" cap="none" spc="0" normalizeH="0" baseline="0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200" b="1" i="0" u="none" strike="noStrike" kern="1200" cap="none" spc="0" normalizeH="0" baseline="0" noProof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 NGƯỜI DÂN Ở ĐỒNG BẰNG BẮC BỘ.</a:t>
            </a:r>
            <a:endParaRPr kumimoji="0" lang="en-US" sz="3200" b="1" i="0" u="none" strike="noStrike" kern="1200" cap="none" spc="0" normalizeH="0" baseline="0" noProof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075" name="Picture 65" descr="Firewrk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8900" y="5734050"/>
            <a:ext cx="1435100" cy="104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Picture 65" descr="Firewrk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2400" y="3307080"/>
            <a:ext cx="14351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65" descr="Firewrk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410200"/>
            <a:ext cx="1435100" cy="1371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Picture 65" descr="Firewrk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0" y="3048000"/>
            <a:ext cx="1435100" cy="137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9" name="Group 10"/>
          <p:cNvGrpSpPr/>
          <p:nvPr/>
        </p:nvGrpSpPr>
        <p:grpSpPr>
          <a:xfrm>
            <a:off x="3633470" y="-12065"/>
            <a:ext cx="1828800" cy="1524000"/>
            <a:chOff x="5225" y="9335"/>
            <a:chExt cx="2520" cy="1750"/>
          </a:xfrm>
        </p:grpSpPr>
        <p:sp>
          <p:nvSpPr>
            <p:cNvPr id="13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 cstate="print"/>
              <a:srcRect/>
              <a:stretch>
                <a:fillRect/>
              </a:stretch>
            </a:blipFill>
            <a:ln w="9525">
              <a:noFill/>
              <a:rou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081" name="Picture 13" descr="cosmo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2" name="Picture 14" descr="BOOK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3" name="Picture 15" descr="BOOK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4" name="Picture 16" descr="QUILLPEN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5" name="Text Box 22"/>
            <p:cNvSpPr txBox="1"/>
            <p:nvPr/>
          </p:nvSpPr>
          <p:spPr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pPr algn="r" eaLnBrk="0" hangingPunct="0"/>
              <a:r>
                <a:rPr lang="en-US" sz="800" b="1" dirty="0">
                  <a:latin typeface="VnBangkok" pitchFamily="2" charset="0"/>
                </a:rPr>
                <a:t> </a:t>
              </a:r>
              <a:endParaRPr lang="en-US" sz="4800" dirty="0">
                <a:latin typeface="Calibri" panose="020F0502020204030204" charset="0"/>
                <a:ea typeface="Times New Roman" panose="02020603050405020304" pitchFamily="18" charset="0"/>
              </a:endParaRPr>
            </a:p>
          </p:txBody>
        </p:sp>
        <p:sp>
          <p:nvSpPr>
            <p:cNvPr id="3086" name="Text Box 21"/>
            <p:cNvSpPr txBox="1"/>
            <p:nvPr/>
          </p:nvSpPr>
          <p:spPr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pPr eaLnBrk="0" hangingPunct="0"/>
              <a:endParaRPr lang="vi-VN" altLang="x-none" sz="4800" dirty="0">
                <a:latin typeface="Calibri" panose="020F0502020204030204" charset="0"/>
              </a:endParaRPr>
            </a:p>
          </p:txBody>
        </p:sp>
        <p:sp>
          <p:nvSpPr>
            <p:cNvPr id="3087" name="WordArt 20"/>
            <p:cNvSpPr>
              <a:spLocks noTextEdit="1"/>
            </p:cNvSpPr>
            <p:nvPr/>
          </p:nvSpPr>
          <p:spPr>
            <a:xfrm rot="1334491">
              <a:off x="6130" y="10696"/>
              <a:ext cx="600" cy="12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  <a:normAutofit/>
            </a:bodyPr>
            <a:p>
              <a:pPr algn="l"/>
              <a:r>
                <a:rPr lang="en-US" sz="2400" b="1">
                  <a:solidFill>
                    <a:srgbClr val="FFFFFF"/>
                  </a:solidFill>
                  <a:latin typeface="VNbritannic" charset="0"/>
                  <a:ea typeface="VNbritannic" charset="0"/>
                </a:rPr>
                <a:t>NÀM </a:t>
              </a:r>
              <a:endParaRPr lang="en-US" sz="2400" b="1">
                <a:solidFill>
                  <a:srgbClr val="FFFFFF"/>
                </a:solidFill>
                <a:latin typeface="VNbritannic" charset="0"/>
                <a:ea typeface="VNbritannic" charset="0"/>
              </a:endParaRPr>
            </a:p>
          </p:txBody>
        </p:sp>
        <p:sp>
          <p:nvSpPr>
            <p:cNvPr id="3088" name="Text Box 19"/>
            <p:cNvSpPr txBox="1"/>
            <p:nvPr/>
          </p:nvSpPr>
          <p:spPr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pPr eaLnBrk="0" hangingPunct="0"/>
              <a:endParaRPr lang="vi-VN" altLang="x-none" sz="4800" dirty="0">
                <a:latin typeface="Calibri" panose="020F0502020204030204" charset="0"/>
              </a:endParaRPr>
            </a:p>
          </p:txBody>
        </p:sp>
      </p:grpSp>
      <p:pic>
        <p:nvPicPr>
          <p:cNvPr id="3089" name="Picture 11" descr="Firewrk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7043" y="5733733"/>
            <a:ext cx="9906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0" name="Picture 4" descr="buom hoa do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6200" y="635"/>
            <a:ext cx="17145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WordArt 17"/>
          <p:cNvSpPr>
            <a:spLocks noChangeArrowheads="1" noChangeShapeType="1" noTextEdit="1"/>
          </p:cNvSpPr>
          <p:nvPr/>
        </p:nvSpPr>
        <p:spPr bwMode="auto">
          <a:xfrm>
            <a:off x="1371600" y="1676083"/>
            <a:ext cx="6705600" cy="3536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10" dirty="0">
                <a:ln w="12700">
                  <a:solidFill>
                    <a:srgbClr val="99CC00"/>
                  </a:solidFill>
                  <a:round/>
                </a:ln>
                <a:solidFill>
                  <a:srgbClr val="99CC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ỦY BAN NHÂN DÂN QUẬN GÒ VẤP</a:t>
            </a:r>
            <a:endParaRPr lang="en-US" sz="2000" kern="10" dirty="0">
              <a:ln w="12700">
                <a:solidFill>
                  <a:srgbClr val="99CC00"/>
                </a:solidFill>
                <a:round/>
              </a:ln>
              <a:solidFill>
                <a:srgbClr val="99CC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" name="WordArt 20"/>
          <p:cNvSpPr>
            <a:spLocks noTextEdit="1"/>
          </p:cNvSpPr>
          <p:nvPr/>
        </p:nvSpPr>
        <p:spPr bwMode="auto">
          <a:xfrm>
            <a:off x="990600" y="2438400"/>
            <a:ext cx="7386320" cy="8686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p>
            <a:pPr marL="0" indent="0" algn="ctr">
              <a:buNone/>
            </a:pPr>
            <a:r>
              <a:rPr lang="en-US" sz="1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Môn: Địa Lí lớp 4</a:t>
            </a:r>
            <a:endParaRPr lang="en-US" sz="1400" kern="10" dirty="0" smtClean="0">
              <a:ln w="19050">
                <a:solidFill>
                  <a:srgbClr val="FF6699"/>
                </a:solidFill>
                <a:round/>
              </a:ln>
              <a:solidFill>
                <a:srgbClr val="FF5050"/>
              </a:solidFill>
              <a:effectLst>
                <a:outerShdw dist="35921" dir="2700000" algn="ctr" rotWithShape="0">
                  <a:srgbClr val="990000"/>
                </a:outerShdw>
              </a:effectLst>
            </a:endParaRPr>
          </a:p>
        </p:txBody>
      </p:sp>
      <p:pic>
        <p:nvPicPr>
          <p:cNvPr id="20483" name="Picture 113668" descr="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51600" y="0"/>
            <a:ext cx="13716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113668" descr="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0"/>
            <a:ext cx="13716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4" descr="buom hoa do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20940" y="0"/>
            <a:ext cx="1714500" cy="152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pull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5" descr="scan00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6200"/>
            <a:ext cx="9105900" cy="55067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0717" name="Text Box 13"/>
          <p:cNvSpPr txBox="1"/>
          <p:nvPr/>
        </p:nvSpPr>
        <p:spPr>
          <a:xfrm>
            <a:off x="228600" y="5562283"/>
            <a:ext cx="8915400" cy="5238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lúa đang thu hoạch của người dân ở ĐBBB.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0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12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0038" y="1752600"/>
            <a:ext cx="6134100" cy="464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xt Box 13"/>
          <p:cNvSpPr txBox="1"/>
          <p:nvPr/>
        </p:nvSpPr>
        <p:spPr>
          <a:xfrm>
            <a:off x="1570038" y="457200"/>
            <a:ext cx="6888162" cy="1077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đồng lúa sắp thu hoạch của người dân ở ĐBBB.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16" descr="MIX350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5113"/>
            <a:ext cx="9144000" cy="5322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 Box 37"/>
          <p:cNvSpPr txBox="1"/>
          <p:nvPr/>
        </p:nvSpPr>
        <p:spPr>
          <a:xfrm>
            <a:off x="838200" y="1219200"/>
            <a:ext cx="8001000" cy="28003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en-US" sz="4400" b="1" dirty="0">
                <a:latin typeface="Times New Roman" panose="02020603050405020304" pitchFamily="18" charset="0"/>
                <a:cs typeface="Arial" panose="020B0604020202020204" pitchFamily="34" charset="0"/>
              </a:rPr>
              <a:t>Quan sát các hình v</a:t>
            </a:r>
            <a:r>
              <a:rPr lang="en-US" altLang="en-US" sz="4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400" b="1" dirty="0">
                <a:latin typeface="Times New Roman" panose="02020603050405020304" pitchFamily="18" charset="0"/>
                <a:cs typeface="Arial" panose="020B0604020202020204" pitchFamily="34" charset="0"/>
              </a:rPr>
              <a:t> nêu thứ tự các công việc cần phải l</a:t>
            </a:r>
            <a:r>
              <a:rPr lang="en-US" altLang="en-US" sz="4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400" b="1" dirty="0">
                <a:latin typeface="Times New Roman" panose="02020603050405020304" pitchFamily="18" charset="0"/>
                <a:cs typeface="Arial" panose="020B0604020202020204" pitchFamily="34" charset="0"/>
              </a:rPr>
              <a:t>m trong việc sản xuất lúa gạo của người dân ở đồng bằng Bắc Bộ. </a:t>
            </a:r>
            <a:endParaRPr lang="en-US" altLang="en-US" sz="4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1245" y="838200"/>
            <a:ext cx="6809105" cy="4646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7"/>
          <p:cNvSpPr/>
          <p:nvPr/>
        </p:nvSpPr>
        <p:spPr>
          <a:xfrm>
            <a:off x="3352800" y="6096000"/>
            <a:ext cx="22098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4400" b="1" dirty="0">
                <a:latin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altLang="en-US" sz="4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400" b="1" dirty="0">
                <a:latin typeface="Times New Roman" panose="02020603050405020304" pitchFamily="18" charset="0"/>
                <a:cs typeface="Arial" panose="020B0604020202020204" pitchFamily="34" charset="0"/>
              </a:rPr>
              <a:t>m đất</a:t>
            </a:r>
            <a:endParaRPr lang="en-US" altLang="en-US" sz="4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8"/>
          <p:cNvSpPr/>
          <p:nvPr/>
        </p:nvSpPr>
        <p:spPr>
          <a:xfrm>
            <a:off x="3543300" y="5943600"/>
            <a:ext cx="22098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4800" b="1" dirty="0">
                <a:latin typeface="Times New Roman" panose="02020603050405020304" pitchFamily="18" charset="0"/>
                <a:cs typeface="Arial" panose="020B0604020202020204" pitchFamily="34" charset="0"/>
              </a:rPr>
              <a:t>Gieo mạ</a:t>
            </a:r>
            <a:endParaRPr lang="en-US" altLang="en-US" sz="48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433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" y="838200"/>
            <a:ext cx="7005955" cy="47288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9"/>
          <p:cNvSpPr/>
          <p:nvPr/>
        </p:nvSpPr>
        <p:spPr>
          <a:xfrm>
            <a:off x="3162300" y="6051550"/>
            <a:ext cx="22098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4400" b="1" dirty="0">
                <a:latin typeface="Times New Roman" panose="02020603050405020304" pitchFamily="18" charset="0"/>
                <a:cs typeface="Arial" panose="020B0604020202020204" pitchFamily="34" charset="0"/>
              </a:rPr>
              <a:t>Nhổ mạ</a:t>
            </a:r>
            <a:endParaRPr lang="en-US" altLang="en-US" sz="4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2810" y="673100"/>
            <a:ext cx="7068820" cy="5118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6"/>
          <p:cNvSpPr/>
          <p:nvPr/>
        </p:nvSpPr>
        <p:spPr>
          <a:xfrm>
            <a:off x="3406775" y="6096000"/>
            <a:ext cx="22098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Cấy lúa</a:t>
            </a:r>
            <a:endParaRPr lang="en-US" altLang="en-US" sz="36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6610" y="596265"/>
            <a:ext cx="7247890" cy="52825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3"/>
          <p:cNvSpPr/>
          <p:nvPr/>
        </p:nvSpPr>
        <p:spPr>
          <a:xfrm>
            <a:off x="3048000" y="59436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Chăm sóc lúa</a:t>
            </a:r>
            <a:endParaRPr lang="en-US" altLang="en-US" sz="40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7411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3580" y="1080135"/>
            <a:ext cx="7800975" cy="45586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609600"/>
            <a:ext cx="6836410" cy="51549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14"/>
          <p:cNvSpPr/>
          <p:nvPr/>
        </p:nvSpPr>
        <p:spPr>
          <a:xfrm>
            <a:off x="3467100" y="60960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6000" b="1" dirty="0">
                <a:latin typeface="Times New Roman" panose="02020603050405020304" pitchFamily="18" charset="0"/>
                <a:cs typeface="Arial" panose="020B0604020202020204" pitchFamily="34" charset="0"/>
              </a:rPr>
              <a:t>Gặt lúa</a:t>
            </a:r>
            <a:endParaRPr lang="en-US" altLang="en-US" sz="60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5"/>
          <p:cNvSpPr/>
          <p:nvPr/>
        </p:nvSpPr>
        <p:spPr>
          <a:xfrm>
            <a:off x="3505200" y="60198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4800" b="1" dirty="0">
                <a:latin typeface="Times New Roman" panose="02020603050405020304" pitchFamily="18" charset="0"/>
                <a:cs typeface="Arial" panose="020B0604020202020204" pitchFamily="34" charset="0"/>
              </a:rPr>
              <a:t>Tuốt lúa</a:t>
            </a:r>
            <a:endParaRPr lang="en-US" altLang="en-US" sz="48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19459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0" y="907415"/>
            <a:ext cx="7429500" cy="4883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/>
          <p:cNvSpPr/>
          <p:nvPr/>
        </p:nvSpPr>
        <p:spPr>
          <a:xfrm>
            <a:off x="2004006" y="2784761"/>
            <a:ext cx="5306111" cy="43642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: Rounded Corners 9"/>
          <p:cNvSpPr/>
          <p:nvPr/>
        </p:nvSpPr>
        <p:spPr>
          <a:xfrm>
            <a:off x="2306735" y="3510521"/>
            <a:ext cx="4980755" cy="436421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2514599" y="4200419"/>
            <a:ext cx="4757356" cy="4364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2701628" y="4899312"/>
            <a:ext cx="4556351" cy="43642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/>
          <p:cNvSpPr/>
          <p:nvPr/>
        </p:nvSpPr>
        <p:spPr>
          <a:xfrm>
            <a:off x="1817843" y="2030066"/>
            <a:ext cx="5248880" cy="526864"/>
          </a:xfrm>
          <a:prstGeom prst="roundRect">
            <a:avLst/>
          </a:prstGeom>
          <a:solidFill>
            <a:srgbClr val="FF9999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vi-VN" sz="27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213" y="2735426"/>
            <a:ext cx="468630" cy="49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028" y="3449012"/>
            <a:ext cx="422227" cy="497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11" y="4200419"/>
            <a:ext cx="422227" cy="422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21" y="4913395"/>
            <a:ext cx="468630" cy="4223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6"/>
          <p:cNvSpPr/>
          <p:nvPr/>
        </p:nvSpPr>
        <p:spPr>
          <a:xfrm>
            <a:off x="3352800" y="57150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Phơi lúa (thóc)</a:t>
            </a:r>
            <a:endParaRPr lang="en-US" altLang="en-US" sz="40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048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4725" y="844550"/>
            <a:ext cx="7584440" cy="4641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" name="Rectangle 13"/>
          <p:cNvSpPr/>
          <p:nvPr/>
        </p:nvSpPr>
        <p:spPr>
          <a:xfrm>
            <a:off x="141288" y="45466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Chăm sóc lúa</a:t>
            </a:r>
            <a:endParaRPr lang="en-US" altLang="en-US"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3" name="Rectangle 14"/>
          <p:cNvSpPr/>
          <p:nvPr/>
        </p:nvSpPr>
        <p:spPr>
          <a:xfrm>
            <a:off x="2301875" y="4546600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Gặt lúa</a:t>
            </a:r>
            <a:endParaRPr lang="en-US" altLang="en-US"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4" name="Rectangle 15"/>
          <p:cNvSpPr/>
          <p:nvPr/>
        </p:nvSpPr>
        <p:spPr>
          <a:xfrm>
            <a:off x="4545013" y="4647248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Tuốt lúa</a:t>
            </a:r>
            <a:endParaRPr lang="en-US" altLang="en-US"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5" name="Rectangle 16"/>
          <p:cNvSpPr/>
          <p:nvPr/>
        </p:nvSpPr>
        <p:spPr>
          <a:xfrm>
            <a:off x="6746558" y="4643755"/>
            <a:ext cx="22098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Phơi lúa (thóc)</a:t>
            </a:r>
            <a:endParaRPr lang="en-US" altLang="en-US"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6" name="Rectangle 19"/>
          <p:cNvSpPr/>
          <p:nvPr/>
        </p:nvSpPr>
        <p:spPr>
          <a:xfrm>
            <a:off x="4545013" y="2724150"/>
            <a:ext cx="22098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Nhổ mạ</a:t>
            </a:r>
            <a:endParaRPr lang="en-US" altLang="en-US"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7" name="Rectangle 26"/>
          <p:cNvSpPr/>
          <p:nvPr/>
        </p:nvSpPr>
        <p:spPr>
          <a:xfrm>
            <a:off x="6773863" y="2724150"/>
            <a:ext cx="22098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Cấy lúa</a:t>
            </a:r>
            <a:endParaRPr lang="en-US" altLang="en-US"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8" name="Rectangle 27"/>
          <p:cNvSpPr/>
          <p:nvPr/>
        </p:nvSpPr>
        <p:spPr>
          <a:xfrm>
            <a:off x="0" y="2727325"/>
            <a:ext cx="22098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altLang="en-US"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m đất</a:t>
            </a:r>
            <a:endParaRPr lang="en-US" altLang="en-US"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9" name="Rectangle 28"/>
          <p:cNvSpPr/>
          <p:nvPr/>
        </p:nvSpPr>
        <p:spPr>
          <a:xfrm>
            <a:off x="2357438" y="2724150"/>
            <a:ext cx="22098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Gieo mạ</a:t>
            </a:r>
            <a:endParaRPr lang="en-US" altLang="en-US"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21514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125538"/>
            <a:ext cx="1997075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075" y="1092200"/>
            <a:ext cx="1981200" cy="1714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947738"/>
            <a:ext cx="2057400" cy="187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2300" y="1058863"/>
            <a:ext cx="1984375" cy="1720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257550"/>
            <a:ext cx="1978025" cy="1360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00" y="3257550"/>
            <a:ext cx="1663700" cy="1347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9963" y="3284538"/>
            <a:ext cx="1895475" cy="135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1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6438" y="3201988"/>
            <a:ext cx="1816100" cy="1365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Rectangle 17"/>
          <p:cNvSpPr/>
          <p:nvPr/>
        </p:nvSpPr>
        <p:spPr>
          <a:xfrm>
            <a:off x="0" y="5006975"/>
            <a:ext cx="91440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 có nhận xét gì về công việc sản xuất lúa gạo của người dân đồng bằng Bắc Bộ nói riêng v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người dân cả nước nói chung?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1523" name="Rectangle 1"/>
          <p:cNvSpPr/>
          <p:nvPr/>
        </p:nvSpPr>
        <p:spPr>
          <a:xfrm>
            <a:off x="1676400" y="19050"/>
            <a:ext cx="60198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Các công việc cần phải l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 trong việc sản xuất lúa gạo 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47483" y="381000"/>
            <a:ext cx="6858000" cy="1568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indent="45720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 trồng v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vật nuôi ở đồng bằng Bắc Bộ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6200" y="2743200"/>
            <a:ext cx="9067800" cy="2586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54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Ngo</a:t>
            </a:r>
            <a:r>
              <a:rPr lang="en-US" altLang="en-US" sz="54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54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i lúa gạo, người dân đồng bằng Bắc Bộ còn trồng những loại cây n</a:t>
            </a:r>
            <a:r>
              <a:rPr lang="en-US" altLang="en-US" sz="54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54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o khác?</a:t>
            </a:r>
            <a:endParaRPr lang="en-US" altLang="en-US" sz="5400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2" name="Picture 3"/>
          <p:cNvPicPr>
            <a:picLocks noChangeAspect="1"/>
          </p:cNvPicPr>
          <p:nvPr/>
        </p:nvPicPr>
        <p:blipFill>
          <a:blip r:embed="rId1"/>
          <a:srcRect r="13588"/>
          <a:stretch>
            <a:fillRect/>
          </a:stretch>
        </p:blipFill>
        <p:spPr>
          <a:xfrm>
            <a:off x="0" y="0"/>
            <a:ext cx="4510088" cy="349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3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6913" y="0"/>
            <a:ext cx="4637087" cy="3498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4" name="Picture 5"/>
          <p:cNvPicPr>
            <a:picLocks noChangeAspect="1"/>
          </p:cNvPicPr>
          <p:nvPr/>
        </p:nvPicPr>
        <p:blipFill>
          <a:blip r:embed="rId3"/>
          <a:srcRect l="1134" r="1341"/>
          <a:stretch>
            <a:fillRect/>
          </a:stretch>
        </p:blipFill>
        <p:spPr>
          <a:xfrm>
            <a:off x="4506913" y="3498850"/>
            <a:ext cx="4637087" cy="335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05" name="Picture 7"/>
          <p:cNvPicPr>
            <a:picLocks noChangeAspect="1"/>
          </p:cNvPicPr>
          <p:nvPr/>
        </p:nvPicPr>
        <p:blipFill>
          <a:blip r:embed="rId4"/>
          <a:srcRect t="2292" b="1450"/>
          <a:stretch>
            <a:fillRect/>
          </a:stretch>
        </p:blipFill>
        <p:spPr>
          <a:xfrm>
            <a:off x="0" y="3498850"/>
            <a:ext cx="4506913" cy="3359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1143000" y="2868295"/>
            <a:ext cx="2059305" cy="51054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rgbClr val="002060"/>
                </a:solidFill>
              </a:rPr>
              <a:t>Bắp (Ngô)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172200" y="6248400"/>
            <a:ext cx="2059305" cy="51054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rgbClr val="002060"/>
                </a:solidFill>
              </a:rPr>
              <a:t>Vải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70000" y="6248400"/>
            <a:ext cx="2059305" cy="51054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rgbClr val="002060"/>
                </a:solidFill>
              </a:rPr>
              <a:t>Nhãn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38800" y="2819400"/>
            <a:ext cx="2059305" cy="510540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 b="1">
                <a:solidFill>
                  <a:srgbClr val="002060"/>
                </a:solidFill>
              </a:rPr>
              <a:t>Khoai lang</a:t>
            </a:r>
            <a:endParaRPr lang="en-US" sz="2400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4" grpId="0" animBg="1"/>
      <p:bldP spid="4" grpId="1" animBg="1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0" y="2133600"/>
            <a:ext cx="9067800" cy="23082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indent="45720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8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Bên cạnh việc trồng trọt các loại cây, người dân nơi đây còn nuôi những con vật gì?</a:t>
            </a:r>
            <a:endParaRPr lang="en-US" altLang="en-US" sz="4800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43600" y="738188"/>
            <a:ext cx="2784475" cy="2005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352800"/>
            <a:ext cx="40386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66725"/>
            <a:ext cx="25908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0" y="674688"/>
            <a:ext cx="2819400" cy="20145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3352800"/>
            <a:ext cx="4298950" cy="298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873250" y="2759075"/>
            <a:ext cx="35369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Nuôi trâu, bò</a:t>
            </a:r>
            <a:endParaRPr lang="en-US" altLang="en-US" sz="28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1150" y="2789238"/>
            <a:ext cx="20574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Nuôi heo</a:t>
            </a:r>
            <a:endParaRPr lang="en-US" altLang="en-US" sz="28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97600" y="6337300"/>
            <a:ext cx="1727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Nuôi g</a:t>
            </a:r>
            <a:r>
              <a:rPr lang="en-US" alt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endParaRPr lang="en-US" altLang="en-US" sz="28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63650" y="6337300"/>
            <a:ext cx="2057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800" b="1" dirty="0">
                <a:latin typeface="Times New Roman" panose="02020603050405020304" pitchFamily="18" charset="0"/>
                <a:cs typeface="Arial" panose="020B0604020202020204" pitchFamily="34" charset="0"/>
              </a:rPr>
              <a:t>Nuôi vịt</a:t>
            </a:r>
            <a:endParaRPr lang="en-US" altLang="en-US" sz="28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-76200" y="1295400"/>
            <a:ext cx="9067800" cy="1568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indent="45720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8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Tại sao ở đây nuôi nhiều lợn, gà, vịt?</a:t>
            </a:r>
            <a:endParaRPr lang="en-US" altLang="en-US" sz="4800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-228600" y="3429000"/>
            <a:ext cx="9067800" cy="15684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indent="457200"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Do nguồn thức ăn có sẵn từ lúa gạo, cám, ngô, khoai.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1" b="67838"/>
          <a:stretch>
            <a:fillRect/>
          </a:stretch>
        </p:blipFill>
        <p:spPr bwMode="auto">
          <a:xfrm>
            <a:off x="-82550" y="823913"/>
            <a:ext cx="984250" cy="80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r="24896" b="33391"/>
          <a:stretch>
            <a:fillRect/>
          </a:stretch>
        </p:blipFill>
        <p:spPr bwMode="auto">
          <a:xfrm>
            <a:off x="869316" y="1149509"/>
            <a:ext cx="7375525" cy="9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9" b="67480"/>
          <a:stretch>
            <a:fillRect/>
          </a:stretch>
        </p:blipFill>
        <p:spPr bwMode="auto">
          <a:xfrm>
            <a:off x="6248401" y="879872"/>
            <a:ext cx="285432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/>
        </p:nvSpPr>
        <p:spPr>
          <a:xfrm>
            <a:off x="11430" y="2296160"/>
            <a:ext cx="9091295" cy="2971165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charset="-122"/>
              <a:ea typeface="字魂59号-创粗黑" charset="-122"/>
              <a:cs typeface="+mn-ea"/>
              <a:sym typeface="字魂59号-创粗黑" charset="-122"/>
            </a:endParaRPr>
          </a:p>
        </p:txBody>
      </p:sp>
      <p:pic>
        <p:nvPicPr>
          <p:cNvPr id="93190" name="Picture 2" descr="Cartoon Flowers Stock Illustrations – 126,895 Cartoon Flowers Stock  Illustrations, Vectors &amp; Clipart - Dreams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486559"/>
            <a:ext cx="2057400" cy="15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25"/>
          <p:cNvSpPr txBox="1"/>
          <p:nvPr/>
        </p:nvSpPr>
        <p:spPr>
          <a:xfrm>
            <a:off x="990440" y="3130551"/>
            <a:ext cx="7705099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60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  <a:sym typeface="+mn-ea"/>
              </a:rPr>
              <a:t>Vùng trồng rau xứ lạnh</a:t>
            </a:r>
            <a:endParaRPr lang="en-US" altLang="en-US" sz="60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endParaRPr kumimoji="1" lang="en-US" altLang="zh-CN" sz="6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矩形 26"/>
          <p:cNvSpPr/>
          <p:nvPr/>
        </p:nvSpPr>
        <p:spPr>
          <a:xfrm>
            <a:off x="3006090" y="2362200"/>
            <a:ext cx="404304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Hoạt</a:t>
            </a:r>
            <a:r>
              <a:rPr kumimoji="1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động</a:t>
            </a:r>
            <a:r>
              <a:rPr kumimoji="1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9698" name="Table 29697"/>
          <p:cNvGraphicFramePr/>
          <p:nvPr/>
        </p:nvGraphicFramePr>
        <p:xfrm>
          <a:off x="165100" y="4046538"/>
          <a:ext cx="8839200" cy="1676400"/>
        </p:xfrm>
        <a:graphic>
          <a:graphicData uri="http://schemas.openxmlformats.org/drawingml/2006/table">
            <a:tbl>
              <a:tblPr/>
              <a:tblGrid>
                <a:gridCol w="13716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  <a:gridCol w="622300"/>
              </a:tblGrid>
              <a:tr h="762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914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  (</a:t>
                      </a:r>
                      <a:r>
                        <a:rPr lang="en-US" altLang="en-US" sz="2400" b="1" baseline="300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altLang="en-US" sz="2400" b="1" baseline="-250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b="1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en-US" sz="2400" b="1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703" marB="45703" anchor="ctr" anchorCtr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15" name="Rectangle 141"/>
          <p:cNvSpPr>
            <a:spLocks noChangeArrowheads="1"/>
          </p:cNvSpPr>
          <p:nvPr/>
        </p:nvSpPr>
        <p:spPr bwMode="auto">
          <a:xfrm>
            <a:off x="12700" y="5946775"/>
            <a:ext cx="9144000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vi-VN" sz="2800" b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 số liệu về nhiệt độ trung bình tháng ở H</a:t>
            </a:r>
            <a:r>
              <a:rPr lang="en-US" altLang="vi-VN" sz="2800" b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dirty="0">
                <a:solidFill>
                  <a:srgbClr val="0000CC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Nội</a:t>
            </a:r>
            <a:endParaRPr lang="en-US" altLang="vi-VN" sz="2800" b="1" dirty="0">
              <a:solidFill>
                <a:srgbClr val="0000CC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1109663"/>
            <a:ext cx="8686800" cy="25542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indent="457200" algn="just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0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số liệu dưới đây, em hãy cho biết H</a:t>
            </a:r>
            <a:r>
              <a:rPr lang="en-US" altLang="en-US" sz="40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Nội có mấy tháng nhiệt độ trung bình dưới 20</a:t>
            </a:r>
            <a:r>
              <a:rPr lang="en-US" altLang="en-US" sz="4000" b="1" baseline="30000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40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C?L</a:t>
            </a:r>
            <a:r>
              <a:rPr lang="en-US" altLang="en-US" sz="40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những tháng n</a:t>
            </a:r>
            <a:r>
              <a:rPr lang="en-US" altLang="en-US" sz="40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4000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381000"/>
            <a:ext cx="8382000" cy="5835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Vùng trồng rau xứ lạnh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charRg st="0" end="1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charRg st="0" end="1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0722" name="Content Placeholder 30721"/>
          <p:cNvGraphicFramePr/>
          <p:nvPr>
            <p:ph idx="4294967295"/>
          </p:nvPr>
        </p:nvGraphicFramePr>
        <p:xfrm>
          <a:off x="0" y="76200"/>
          <a:ext cx="9144000" cy="1300163"/>
        </p:xfrm>
        <a:graphic>
          <a:graphicData uri="http://schemas.openxmlformats.org/drawingml/2006/table">
            <a:tbl>
              <a:tblPr/>
              <a:tblGrid>
                <a:gridCol w="1295400"/>
                <a:gridCol w="565150"/>
                <a:gridCol w="647700"/>
                <a:gridCol w="566738"/>
                <a:gridCol w="592137"/>
                <a:gridCol w="682625"/>
                <a:gridCol w="687388"/>
                <a:gridCol w="682625"/>
                <a:gridCol w="682625"/>
                <a:gridCol w="688975"/>
                <a:gridCol w="682625"/>
                <a:gridCol w="687387"/>
                <a:gridCol w="682625"/>
              </a:tblGrid>
              <a:tr h="477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độ. (</a:t>
                      </a:r>
                      <a:r>
                        <a:rPr lang="en-US" altLang="en-US" sz="2400" baseline="300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altLang="en-US" sz="2400" baseline="-250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9294" name="Text Box 94"/>
          <p:cNvSpPr txBox="1"/>
          <p:nvPr/>
        </p:nvSpPr>
        <p:spPr>
          <a:xfrm>
            <a:off x="127000" y="3011488"/>
            <a:ext cx="8126413" cy="646112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Đó l</a:t>
            </a:r>
            <a:r>
              <a:rPr lang="en-US" altLang="en-US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 thời gian của mùa n</a:t>
            </a:r>
            <a:r>
              <a:rPr lang="en-US" altLang="en-US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o trong năm?</a:t>
            </a:r>
            <a:endParaRPr lang="en-US" altLang="en-US" sz="36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79296" name="Rectangle 96"/>
          <p:cNvSpPr/>
          <p:nvPr/>
        </p:nvSpPr>
        <p:spPr>
          <a:xfrm>
            <a:off x="127000" y="3962400"/>
            <a:ext cx="8788400" cy="132207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en-US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Mùa đông ở đồng bằng Bắc Bộ kéo d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i trong mấy tháng?</a:t>
            </a:r>
            <a:endParaRPr lang="en-US" altLang="en-US" sz="40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0768" name="Rectangle 1"/>
          <p:cNvSpPr/>
          <p:nvPr/>
        </p:nvSpPr>
        <p:spPr>
          <a:xfrm>
            <a:off x="228600" y="1600200"/>
            <a:ext cx="8382000" cy="1076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Nội có mấy tháng nhiệt độ trung bình dưới </a:t>
            </a:r>
            <a:r>
              <a:rPr lang="en-US" altLang="en-US" sz="3200" b="1" dirty="0">
                <a:solidFill>
                  <a:schemeClr val="accent6"/>
                </a:solidFill>
                <a:cs typeface="Arial" panose="020B0604020202020204" pitchFamily="34" charset="0"/>
                <a:sym typeface="+mn-ea"/>
              </a:rPr>
              <a:t>20</a:t>
            </a:r>
            <a:r>
              <a:rPr lang="en-US" altLang="en-US" sz="3200" b="1" baseline="30000" dirty="0">
                <a:solidFill>
                  <a:schemeClr val="accent6"/>
                </a:solidFill>
                <a:cs typeface="Arial" panose="020B0604020202020204" pitchFamily="34" charset="0"/>
                <a:sym typeface="+mn-ea"/>
              </a:rPr>
              <a:t>0</a:t>
            </a:r>
            <a:r>
              <a:rPr lang="en-US" altLang="en-US" sz="3200" b="1" dirty="0">
                <a:solidFill>
                  <a:schemeClr val="accent6"/>
                </a:solidFill>
                <a:cs typeface="Arial" panose="020B0604020202020204" pitchFamily="34" charset="0"/>
                <a:sym typeface="+mn-ea"/>
              </a:rPr>
              <a:t>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? Đó l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những tháng 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o?</a:t>
            </a:r>
            <a:endParaRPr lang="en-US" altLang="en-US" sz="3200" b="1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5" name="Text Box 93"/>
          <p:cNvSpPr txBox="1"/>
          <p:nvPr/>
        </p:nvSpPr>
        <p:spPr>
          <a:xfrm>
            <a:off x="163195" y="1600200"/>
            <a:ext cx="8382000" cy="119888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3 tháng nhiệt độ dưới 20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c. Đó l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các tháng: 12; 1; 2.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6" name="Text Box 94"/>
          <p:cNvSpPr txBox="1"/>
          <p:nvPr/>
        </p:nvSpPr>
        <p:spPr>
          <a:xfrm>
            <a:off x="220663" y="3054668"/>
            <a:ext cx="8266112" cy="6461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Đó l</a:t>
            </a:r>
            <a:r>
              <a:rPr lang="en-US" altLang="en-US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 thời gian của 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mùa đông </a:t>
            </a:r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trong năm.</a:t>
            </a:r>
            <a:endParaRPr lang="en-US" altLang="en-US" sz="36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7" name="Rectangle 96"/>
          <p:cNvSpPr/>
          <p:nvPr/>
        </p:nvSpPr>
        <p:spPr>
          <a:xfrm>
            <a:off x="220980" y="3990975"/>
            <a:ext cx="8483600" cy="132207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Mùa đông ở đồng bằng Bắc Bộ kéo d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trong 3 tháng.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9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9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9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94" grpId="0"/>
      <p:bldP spid="179296" grpId="0"/>
      <p:bldP spid="15" grpId="0" bldLvl="0" animBg="1"/>
      <p:bldP spid="16" grpId="0" bldLvl="0" animBg="1"/>
      <p:bldP spid="1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5" descr="gtbrd013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858838"/>
            <a:ext cx="9296400" cy="5140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TextBox 1"/>
          <p:cNvSpPr txBox="1"/>
          <p:nvPr/>
        </p:nvSpPr>
        <p:spPr>
          <a:xfrm>
            <a:off x="3124200" y="2114550"/>
            <a:ext cx="2994025" cy="6477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ĐỊA LÍ LỚP 4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4100" name="TextBox 2"/>
          <p:cNvSpPr txBox="1"/>
          <p:nvPr/>
        </p:nvSpPr>
        <p:spPr>
          <a:xfrm>
            <a:off x="963613" y="2971800"/>
            <a:ext cx="7064375" cy="13160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ctr">
              <a:lnSpc>
                <a:spcPct val="115000"/>
              </a:lnSpc>
            </a:pPr>
            <a:r>
              <a:rPr lang="pt-BR" altLang="x-none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sản xuất của người dân </a:t>
            </a:r>
            <a:endParaRPr lang="pt-BR" altLang="x-none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pt-BR" altLang="x-none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đồng bằng Bắc Bộ</a:t>
            </a:r>
            <a:endParaRPr sz="2800" dirty="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1746" name="Content Placeholder 31745"/>
          <p:cNvGraphicFramePr/>
          <p:nvPr>
            <p:ph idx="4294967295"/>
          </p:nvPr>
        </p:nvGraphicFramePr>
        <p:xfrm>
          <a:off x="0" y="76200"/>
          <a:ext cx="9144000" cy="1300163"/>
        </p:xfrm>
        <a:graphic>
          <a:graphicData uri="http://schemas.openxmlformats.org/drawingml/2006/table">
            <a:tbl>
              <a:tblPr/>
              <a:tblGrid>
                <a:gridCol w="1295400"/>
                <a:gridCol w="565150"/>
                <a:gridCol w="647700"/>
                <a:gridCol w="566738"/>
                <a:gridCol w="592137"/>
                <a:gridCol w="682625"/>
                <a:gridCol w="687388"/>
                <a:gridCol w="682625"/>
                <a:gridCol w="682625"/>
                <a:gridCol w="688975"/>
                <a:gridCol w="682625"/>
                <a:gridCol w="687387"/>
                <a:gridCol w="682625"/>
              </a:tblGrid>
              <a:tr h="477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3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độ. (</a:t>
                      </a:r>
                      <a:r>
                        <a:rPr lang="en-US" altLang="en-US" sz="2400" baseline="300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altLang="en-US" sz="2400" baseline="-250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en-US" sz="2400" dirty="0">
                          <a:effectLst>
                            <a:outerShdw blurRad="38100" dist="38100" dir="2700000">
                              <a:srgbClr val="FFFFFF"/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en-US" sz="2400" dirty="0">
                        <a:effectLst>
                          <a:outerShdw blurRad="38100" dist="38100" dir="2700000">
                            <a:srgbClr val="FFFFFF"/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T="45671" marB="4567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90" name="Rectangle 97"/>
          <p:cNvSpPr/>
          <p:nvPr/>
        </p:nvSpPr>
        <p:spPr>
          <a:xfrm>
            <a:off x="533400" y="1851025"/>
            <a:ext cx="7661275" cy="12001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altLang="en-US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o mùa đông ở đồng bằng Bắc Bộ nhiệt độ thường giảm mạnh khi n</a:t>
            </a:r>
            <a:r>
              <a:rPr lang="en-US" altLang="en-US" sz="36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3600" b="1" dirty="0">
                <a:latin typeface="Times New Roman" panose="02020603050405020304" pitchFamily="18" charset="0"/>
                <a:cs typeface="Arial" panose="020B0604020202020204" pitchFamily="34" charset="0"/>
              </a:rPr>
              <a:t>o?</a:t>
            </a:r>
            <a:endParaRPr lang="en-US" altLang="en-US" sz="36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79298" name="Rectangle 98"/>
          <p:cNvSpPr/>
          <p:nvPr/>
        </p:nvSpPr>
        <p:spPr>
          <a:xfrm>
            <a:off x="374650" y="3733800"/>
            <a:ext cx="7820025" cy="13239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en-US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o mùa đông ở đồng bằng Bắc Bộ thích hợp cho việc trồng cây gì?</a:t>
            </a:r>
            <a:endParaRPr lang="en-US" altLang="en-US" sz="40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3" name="Rectangle 97"/>
          <p:cNvSpPr/>
          <p:nvPr/>
        </p:nvSpPr>
        <p:spPr>
          <a:xfrm>
            <a:off x="533400" y="1447800"/>
            <a:ext cx="8382000" cy="19383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mùa đông ở đồng bằng Bắc Bộ nhiệt độ thường giảm mạnh khi </a:t>
            </a: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đợt gió mùa đông bắc thổi về 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98"/>
          <p:cNvSpPr/>
          <p:nvPr/>
        </p:nvSpPr>
        <p:spPr>
          <a:xfrm>
            <a:off x="374650" y="3684588"/>
            <a:ext cx="7820025" cy="19399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en-US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V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o mùa đông ở đồng bằng Bắc Bộ thích hợp cho việc trồng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rau xứ lạnh 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98" grpId="0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ext Box 2"/>
          <p:cNvSpPr txBox="1"/>
          <p:nvPr/>
        </p:nvSpPr>
        <p:spPr>
          <a:xfrm>
            <a:off x="457200" y="2743200"/>
            <a:ext cx="8686800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en-US" sz="2800" b="1" dirty="0">
              <a:latin typeface=".VnArial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33795" name="Text Box 36"/>
          <p:cNvSpPr txBox="1"/>
          <p:nvPr/>
        </p:nvSpPr>
        <p:spPr>
          <a:xfrm>
            <a:off x="6369050" y="4178300"/>
            <a:ext cx="946150" cy="366713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p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lách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45450" name="Picture 42" descr="cabbag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913" y="1573213"/>
            <a:ext cx="2736850" cy="1936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5451" name="Picture 43" descr="DSC004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1552575"/>
            <a:ext cx="2667000" cy="19573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5452" name="Text Box 44"/>
          <p:cNvSpPr txBox="1"/>
          <p:nvPr/>
        </p:nvSpPr>
        <p:spPr>
          <a:xfrm>
            <a:off x="914400" y="3567113"/>
            <a:ext cx="1158875" cy="457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Bắp cải</a:t>
            </a:r>
            <a:endParaRPr lang="en-US" altLang="en-US"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45453" name="Text Box 45"/>
          <p:cNvSpPr txBox="1"/>
          <p:nvPr/>
        </p:nvSpPr>
        <p:spPr>
          <a:xfrm>
            <a:off x="6897688" y="3530600"/>
            <a:ext cx="1184275" cy="460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en-US" altLang="en-US"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lách</a:t>
            </a:r>
            <a:endParaRPr lang="en-US" altLang="en-US"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50" y="3976688"/>
            <a:ext cx="2676525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725" y="1552575"/>
            <a:ext cx="2716213" cy="1898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881438" y="3530600"/>
            <a:ext cx="1219200" cy="4619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Su h</a:t>
            </a:r>
            <a:r>
              <a:rPr lang="en-US" altLang="en-US"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o</a:t>
            </a:r>
            <a:endParaRPr lang="en-US" altLang="en-US"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13" y="4065588"/>
            <a:ext cx="2771775" cy="1830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4550" y="4065588"/>
            <a:ext cx="2967038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Text Box 44"/>
          <p:cNvSpPr txBox="1"/>
          <p:nvPr/>
        </p:nvSpPr>
        <p:spPr>
          <a:xfrm>
            <a:off x="915988" y="6138863"/>
            <a:ext cx="1031875" cy="4619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rốt</a:t>
            </a:r>
            <a:endParaRPr lang="en-US" altLang="en-US"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2" name="Text Box 44"/>
          <p:cNvSpPr txBox="1"/>
          <p:nvPr/>
        </p:nvSpPr>
        <p:spPr>
          <a:xfrm>
            <a:off x="3910013" y="6091238"/>
            <a:ext cx="1271587" cy="4619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 chua</a:t>
            </a:r>
            <a:endParaRPr lang="en-US" altLang="en-US"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3" name="Text Box 44"/>
          <p:cNvSpPr txBox="1"/>
          <p:nvPr/>
        </p:nvSpPr>
        <p:spPr>
          <a:xfrm>
            <a:off x="6973888" y="6143625"/>
            <a:ext cx="1030287" cy="4619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en-US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Súp lơ</a:t>
            </a:r>
            <a:endParaRPr lang="en-US" altLang="en-US" sz="2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33808" name="Text Box 32"/>
          <p:cNvSpPr txBox="1"/>
          <p:nvPr/>
        </p:nvSpPr>
        <p:spPr>
          <a:xfrm>
            <a:off x="382588" y="228600"/>
            <a:ext cx="7916862" cy="13239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Kể tên các lọai rau xứ lạnh được trồng ở đồng bằng Bắc Bộ.</a:t>
            </a:r>
            <a:endParaRPr lang="en-US" altLang="en-US" sz="40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52" grpId="0" animBg="1"/>
      <p:bldP spid="145453" grpId="0" animBg="1"/>
      <p:bldP spid="5" grpId="0" animBg="1"/>
      <p:bldP spid="31" grpId="0" animBg="1"/>
      <p:bldP spid="32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Text Box 2"/>
          <p:cNvSpPr txBox="1"/>
          <p:nvPr/>
        </p:nvSpPr>
        <p:spPr>
          <a:xfrm>
            <a:off x="457200" y="3505200"/>
            <a:ext cx="8686800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en-US" sz="2800" b="1" dirty="0">
              <a:latin typeface=".VnArial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36867" name="Text Box 16"/>
          <p:cNvSpPr txBox="1"/>
          <p:nvPr/>
        </p:nvSpPr>
        <p:spPr>
          <a:xfrm>
            <a:off x="803275" y="609600"/>
            <a:ext cx="7848600" cy="255428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en-US" sz="4000" b="1" dirty="0">
                <a:solidFill>
                  <a:srgbClr val="FFFF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Thời tiết lạnh v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o mùa đông ở đồng bằng Bắc Bộ có thuận lợi v</a:t>
            </a:r>
            <a:r>
              <a:rPr lang="en-US" altLang="en-US" sz="40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latin typeface="Times New Roman" panose="02020603050405020304" pitchFamily="18" charset="0"/>
                <a:cs typeface="Arial" panose="020B0604020202020204" pitchFamily="34" charset="0"/>
              </a:rPr>
              <a:t> khó khăn gì cho cây trồng, vật nuôi ở đây?</a:t>
            </a:r>
            <a:endParaRPr lang="en-US" altLang="en-US" sz="40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46449" name="Text Box 17"/>
          <p:cNvSpPr txBox="1"/>
          <p:nvPr/>
        </p:nvSpPr>
        <p:spPr>
          <a:xfrm>
            <a:off x="549910" y="456883"/>
            <a:ext cx="8355013" cy="550799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Thời tiết lạnh v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mùa đông ở đồng bằng Bắc Bộ:</a:t>
            </a:r>
            <a:endParaRPr lang="en-US" alt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altLang="en-US" sz="4400" b="1" dirty="0">
                <a:solidFill>
                  <a:srgbClr val="0000CC"/>
                </a:solidFill>
                <a:cs typeface="Arial" panose="020B0604020202020204" pitchFamily="34" charset="0"/>
                <a:sym typeface="+mn-ea"/>
              </a:rPr>
              <a:t>- Thuận lợi: 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Trồng được nhiều loại rau xứ lạnh </a:t>
            </a:r>
            <a:endParaRPr lang="en-US" altLang="en-US" sz="4400" b="1" dirty="0">
              <a:solidFill>
                <a:srgbClr val="0000CC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Khó khăn: L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4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 ảnh hưởng xấu tới cây trồng vật nuôi.(Cây trồng, vật nuôi có thể bị chết do quá lạnh.)</a:t>
            </a:r>
            <a:endParaRPr lang="en-US" altLang="en-US" sz="4400" b="1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9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Text Box 2"/>
          <p:cNvSpPr txBox="1"/>
          <p:nvPr/>
        </p:nvSpPr>
        <p:spPr>
          <a:xfrm>
            <a:off x="457200" y="3505200"/>
            <a:ext cx="8686800" cy="5191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endParaRPr lang="vi-VN" altLang="en-US" sz="2800" b="1" dirty="0">
              <a:latin typeface=".VnArial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37891" name="Text Box 18"/>
          <p:cNvSpPr txBox="1"/>
          <p:nvPr/>
        </p:nvSpPr>
        <p:spPr>
          <a:xfrm>
            <a:off x="430213" y="914400"/>
            <a:ext cx="8343900" cy="1570038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p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 nêu một số cách bảo vệ cây trồng,vật nuôi v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mùa đông.</a:t>
            </a:r>
            <a:endParaRPr lang="en-US" altLang="en-US" sz="4800" b="1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146451" name="Text Box 19"/>
          <p:cNvSpPr txBox="1"/>
          <p:nvPr/>
        </p:nvSpPr>
        <p:spPr>
          <a:xfrm>
            <a:off x="457200" y="914400"/>
            <a:ext cx="8420100" cy="45243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Một số cách bảo vệ cây trồng, vật nuôi v</a:t>
            </a:r>
            <a:r>
              <a:rPr lang="en-US" altLang="en-US" sz="4800" b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mùa đông l</a:t>
            </a:r>
            <a:r>
              <a:rPr lang="en-US" altLang="en-US" sz="4800" b="1" dirty="0">
                <a:solidFill>
                  <a:schemeClr val="tx2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800" b="1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Che gió ruộng mạ,ủ ấm gốc cây bằng rơm,rạ. Sưởi ấm cho gia súc, gia cầm, chuồng nuôi gia súc, gia cầm phải kín gió.</a:t>
            </a:r>
            <a:endParaRPr lang="en-US" altLang="en-US" sz="4800" b="1" dirty="0">
              <a:solidFill>
                <a:schemeClr val="tx2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5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8531225" cy="48688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>
                <a:lumMod val="50000"/>
              </a:schemeClr>
            </a:solidFill>
            <a:miter lim="800000"/>
          </a:ln>
          <a:effectLst/>
        </p:spPr>
        <p:txBody>
          <a:bodyPr>
            <a:spAutoFit/>
          </a:bodyPr>
          <a:p>
            <a:pPr indent="457200" algn="just" eaLnBrk="1" hangingPunct="1">
              <a:buFont typeface="Wingdings" panose="05000000000000000000" pitchFamily="2" charset="2"/>
              <a:buNone/>
            </a:pP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Nhờ có đất phù sa m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mỡ, nguồn nước dồi d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o, người dân có nhiều kinh nghiệm trong sản xuất nên đồng bằng Bắc Bộ đã trở th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 vựa lúa lớn thứ hai của cả nước. Đây cũng l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vùng trồng nhiều rau xứ lạnh, nuôi nhiều lợn v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gia cầm.</a:t>
            </a:r>
            <a:endParaRPr lang="vi-VN" altLang="en-US" sz="4000" dirty="0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0963" name="Rectangle 1"/>
          <p:cNvSpPr/>
          <p:nvPr/>
        </p:nvSpPr>
        <p:spPr>
          <a:xfrm>
            <a:off x="3527425" y="381000"/>
            <a:ext cx="260985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GHI NHỚ 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990600" y="3352800"/>
            <a:ext cx="7447872" cy="923330"/>
          </a:xfrm>
          <a:prstGeom prst="rect">
            <a:avLst/>
          </a:prstGeom>
          <a:noFill/>
        </p:spPr>
        <p:txBody>
          <a:bodyPr spcFirstLastPara="1" wrap="none" numCol="1">
            <a:prstTxWarp prst="textArchUp">
              <a:avLst>
                <a:gd name="adj" fmla="val 11064740"/>
              </a:avLst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đoán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endParaRPr kumimoji="0" lang="en-US" sz="5400" b="1" i="0" u="none" strike="noStrike" kern="1200" cap="none" spc="0" normalizeH="0" baseline="0" noProof="0" dirty="0">
              <a:ln w="0"/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7499" y="838200"/>
            <a:ext cx="5520614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15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Trò</a:t>
            </a:r>
            <a:r>
              <a:rPr kumimoji="0" lang="en-US" sz="11500" b="1" i="0" u="none" strike="noStrike" kern="1200" cap="none" spc="0" normalizeH="0" baseline="0" noProof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11500" b="1" i="0" u="none" strike="noStrike" kern="1200" cap="none" spc="0" normalizeH="0" baseline="0" noProof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chơi</a:t>
            </a:r>
            <a:endParaRPr kumimoji="0" lang="en-US" sz="115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0"/>
            <a:ext cx="8161338" cy="1905000"/>
          </a:xfrm>
        </p:spPr>
        <p:txBody>
          <a:bodyPr vert="horz" wrap="square" lIns="91440" tIns="45720" rIns="91440" bIns="45720" numCol="1" anchor="ctr" anchorCtr="0" compatLnSpc="1"/>
          <a:p>
            <a:pPr algn="just" eaLnBrk="1" hangingPunct="1">
              <a:lnSpc>
                <a:spcPct val="125000"/>
              </a:lnSpc>
            </a:pPr>
            <a:r>
              <a:rPr lang="en-US" altLang="vi-VN" b="1" dirty="0">
                <a:solidFill>
                  <a:srgbClr val="CC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vi-VN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 được mệnh danh l</a:t>
            </a:r>
            <a:r>
              <a:rPr lang="en-US" altLang="vi-VN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A6A6A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</a:t>
            </a:r>
            <a:r>
              <a:rPr lang="en-US" altLang="vi-VN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lớn thứ hai của cả nước.</a:t>
            </a:r>
            <a:endParaRPr lang="en-US" altLang="vi-VN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79" name="10F81481.WAV">
            <a:hlinkClick r:id="" action="ppaction://media"/>
          </p:cNvPr>
          <p:cNvPicPr>
            <a:picLocks noRot="1" noChangeAspect="1"/>
          </p:cNvPicPr>
          <p:nvPr>
            <a:wavAudioFile r:embed="rId1" name="10F84F83.WAV"/>
          </p:nvPr>
        </p:nvPicPr>
        <p:blipFill>
          <a:blip r:embed="rId2"/>
          <a:stretch>
            <a:fillRect/>
          </a:stretch>
        </p:blipFill>
        <p:spPr>
          <a:xfrm>
            <a:off x="7651750" y="70421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80" name="032D1496.WAV">
            <a:hlinkClick r:id="" action="ppaction://media"/>
          </p:cNvPr>
          <p:cNvPicPr>
            <a:picLocks noRot="1" noChangeAspect="1"/>
          </p:cNvPicPr>
          <p:nvPr>
            <a:wavAudioFile r:embed="rId3" name="032DC580.WAV"/>
          </p:nvPr>
        </p:nvPicPr>
        <p:blipFill>
          <a:blip r:embed="rId2"/>
          <a:stretch>
            <a:fillRect/>
          </a:stretch>
        </p:blipFill>
        <p:spPr>
          <a:xfrm>
            <a:off x="8185150" y="70421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2819400" y="1330325"/>
            <a:ext cx="2286000" cy="768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vi-VN" sz="44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vựa lúa</a:t>
            </a:r>
            <a:endParaRPr lang="en-US" altLang="vi-VN" sz="44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5668963" y="3429000"/>
            <a:ext cx="2362200" cy="2468563"/>
            <a:chOff x="576" y="816"/>
            <a:chExt cx="1296" cy="1584"/>
          </a:xfrm>
        </p:grpSpPr>
        <p:grpSp>
          <p:nvGrpSpPr>
            <p:cNvPr id="43026" name="Group 5"/>
            <p:cNvGrpSpPr/>
            <p:nvPr/>
          </p:nvGrpSpPr>
          <p:grpSpPr>
            <a:xfrm>
              <a:off x="624" y="816"/>
              <a:ext cx="1104" cy="1392"/>
              <a:chOff x="528" y="2496"/>
              <a:chExt cx="1104" cy="1392"/>
            </a:xfrm>
          </p:grpSpPr>
          <p:sp>
            <p:nvSpPr>
              <p:cNvPr id="43028" name="Oval 6"/>
              <p:cNvSpPr/>
              <p:nvPr/>
            </p:nvSpPr>
            <p:spPr>
              <a:xfrm>
                <a:off x="528" y="2640"/>
                <a:ext cx="1104" cy="1249"/>
              </a:xfrm>
              <a:prstGeom prst="ellipse">
                <a:avLst/>
              </a:prstGeom>
              <a:solidFill>
                <a:srgbClr val="FFCC66"/>
              </a:solidFill>
              <a:ln w="76200" cap="flat" cmpd="tri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3029" name="Oval 7"/>
              <p:cNvSpPr/>
              <p:nvPr/>
            </p:nvSpPr>
            <p:spPr>
              <a:xfrm>
                <a:off x="1344" y="2496"/>
                <a:ext cx="240" cy="288"/>
              </a:xfrm>
              <a:prstGeom prst="ellipse">
                <a:avLst/>
              </a:pr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3030" name="Oval 8"/>
              <p:cNvSpPr/>
              <p:nvPr/>
            </p:nvSpPr>
            <p:spPr>
              <a:xfrm>
                <a:off x="528" y="2496"/>
                <a:ext cx="240" cy="288"/>
              </a:xfrm>
              <a:prstGeom prst="ellipse">
                <a:avLst/>
              </a:pr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43027" name="AutoShape 9"/>
            <p:cNvSpPr/>
            <p:nvPr/>
          </p:nvSpPr>
          <p:spPr>
            <a:xfrm flipV="1">
              <a:off x="576" y="2256"/>
              <a:ext cx="1296" cy="144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57150" cap="flat" cmpd="thickThin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6094413" y="3935413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10288" y="3951288"/>
            <a:ext cx="1338263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9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07113" y="3948113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03938" y="3935413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03938" y="3921125"/>
            <a:ext cx="1338263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03938" y="3935413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03938" y="3938588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97588" y="3921125"/>
            <a:ext cx="1338263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6000" y="3943350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00763" y="3921125"/>
            <a:ext cx="1338263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70588" y="3941763"/>
            <a:ext cx="1638300" cy="1514475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lnSpc>
                <a:spcPct val="70000"/>
              </a:lnSpc>
              <a:buNone/>
            </a:pPr>
            <a:r>
              <a:rPr lang="en-US" altLang="en-US" sz="6600" b="1" dirty="0">
                <a:solidFill>
                  <a:srgbClr val="FF505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Calibri" panose="020F0502020204030204" charset="0"/>
                <a:cs typeface="Arial" panose="020B0604020202020204" pitchFamily="34" charset="0"/>
              </a:rPr>
              <a:t>Hết giờ</a:t>
            </a:r>
            <a:endParaRPr lang="vi-VN" altLang="en-US" sz="6600" b="1" dirty="0">
              <a:solidFill>
                <a:srgbClr val="FF5050"/>
              </a:solidFill>
              <a:effectLst>
                <a:outerShdw blurRad="38100" dist="38100" dir="2700000">
                  <a:srgbClr val="000000"/>
                </a:outerShdw>
              </a:effectLst>
              <a:latin typeface="Calibri" panose="020F050202020403020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85" fill="hold"/>
                                        <p:tgtEl>
                                          <p:spTgt spid="194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760" fill="hold"/>
                                        <p:tgtEl>
                                          <p:spTgt spid="194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79"/>
                </p:tgtEl>
              </p:cMediaNode>
            </p:audio>
            <p:audio>
              <p:cMediaNode>
                <p:cTn id="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80"/>
                </p:tgtEl>
              </p:cMediaNode>
            </p:audio>
          </p:childTnLst>
        </p:cTn>
      </p:par>
    </p:tnLst>
    <p:bldLst>
      <p:bldP spid="27" grpId="0" animBg="1" build="p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914400"/>
            <a:ext cx="8159750" cy="1362075"/>
          </a:xfrm>
        </p:spPr>
        <p:txBody>
          <a:bodyPr vert="horz" wrap="square" lIns="91440" tIns="45720" rIns="91440" bIns="45720" numCol="1" anchor="ctr" anchorCtr="0" compatLnSpc="1"/>
          <a:p>
            <a:pPr algn="just" eaLnBrk="1" hangingPunct="1"/>
            <a:r>
              <a:rPr lang="en-US" altLang="vi-VN" b="1" dirty="0">
                <a:solidFill>
                  <a:srgbClr val="CC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vi-VN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 l</a:t>
            </a:r>
            <a:r>
              <a:rPr lang="en-US" altLang="vi-VN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vùng trồng nhiều </a:t>
            </a:r>
            <a:r>
              <a:rPr lang="en-US" altLang="vi-VN" b="1" dirty="0">
                <a:solidFill>
                  <a:srgbClr val="A6A6A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.........</a:t>
            </a:r>
            <a:r>
              <a:rPr lang="en-US" altLang="vi-VN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xứ lạnh.</a:t>
            </a:r>
            <a:endParaRPr lang="en-US" altLang="vi-VN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26" name="10F81527.WAV">
            <a:hlinkClick r:id="" action="ppaction://media"/>
          </p:cNvPr>
          <p:cNvPicPr>
            <a:picLocks noRot="1" noChangeAspect="1"/>
          </p:cNvPicPr>
          <p:nvPr>
            <a:wavAudioFile r:embed="rId1" name="10F84F83.WAV"/>
          </p:nvPr>
        </p:nvPicPr>
        <p:blipFill>
          <a:blip r:embed="rId2"/>
          <a:stretch>
            <a:fillRect/>
          </a:stretch>
        </p:blipFill>
        <p:spPr>
          <a:xfrm>
            <a:off x="7467600" y="70040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7" name="032D1543.WAV">
            <a:hlinkClick r:id="" action="ppaction://media"/>
          </p:cNvPr>
          <p:cNvPicPr>
            <a:picLocks noRot="1" noChangeAspect="1"/>
          </p:cNvPicPr>
          <p:nvPr>
            <a:wavAudioFile r:embed="rId3" name="032DC580.WAV"/>
          </p:nvPr>
        </p:nvPicPr>
        <p:blipFill>
          <a:blip r:embed="rId2"/>
          <a:stretch>
            <a:fillRect/>
          </a:stretch>
        </p:blipFill>
        <p:spPr>
          <a:xfrm>
            <a:off x="8031163" y="70040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3276600" y="1530350"/>
            <a:ext cx="1238250" cy="746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lstStyle/>
          <a:p>
            <a:pPr marL="342900" marR="0" indent="-342900" defTabSz="914400" eaLnBrk="1" hangingPunct="1">
              <a:spcBef>
                <a:spcPct val="200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vi-VN" sz="4800" b="1" kern="1200" cap="none" spc="0" normalizeH="0" baseline="0" noProof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</a:t>
            </a:r>
            <a:endParaRPr kumimoji="0" lang="en-US" altLang="vi-VN" sz="48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5668963" y="3429000"/>
            <a:ext cx="2362200" cy="2468563"/>
            <a:chOff x="576" y="816"/>
            <a:chExt cx="1296" cy="1584"/>
          </a:xfrm>
        </p:grpSpPr>
        <p:grpSp>
          <p:nvGrpSpPr>
            <p:cNvPr id="44050" name="Group 5"/>
            <p:cNvGrpSpPr/>
            <p:nvPr/>
          </p:nvGrpSpPr>
          <p:grpSpPr>
            <a:xfrm>
              <a:off x="624" y="816"/>
              <a:ext cx="1104" cy="1392"/>
              <a:chOff x="528" y="2496"/>
              <a:chExt cx="1104" cy="1392"/>
            </a:xfrm>
          </p:grpSpPr>
          <p:sp>
            <p:nvSpPr>
              <p:cNvPr id="44052" name="Oval 6"/>
              <p:cNvSpPr/>
              <p:nvPr/>
            </p:nvSpPr>
            <p:spPr>
              <a:xfrm>
                <a:off x="528" y="2640"/>
                <a:ext cx="1104" cy="1249"/>
              </a:xfrm>
              <a:prstGeom prst="ellipse">
                <a:avLst/>
              </a:prstGeom>
              <a:solidFill>
                <a:srgbClr val="FFCC66"/>
              </a:solidFill>
              <a:ln w="76200" cap="flat" cmpd="tri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4053" name="Oval 7"/>
              <p:cNvSpPr/>
              <p:nvPr/>
            </p:nvSpPr>
            <p:spPr>
              <a:xfrm>
                <a:off x="1344" y="2496"/>
                <a:ext cx="240" cy="288"/>
              </a:xfrm>
              <a:prstGeom prst="ellipse">
                <a:avLst/>
              </a:pr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4054" name="Oval 8"/>
              <p:cNvSpPr/>
              <p:nvPr/>
            </p:nvSpPr>
            <p:spPr>
              <a:xfrm>
                <a:off x="528" y="2496"/>
                <a:ext cx="240" cy="288"/>
              </a:xfrm>
              <a:prstGeom prst="ellipse">
                <a:avLst/>
              </a:pr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44051" name="AutoShape 9"/>
            <p:cNvSpPr/>
            <p:nvPr/>
          </p:nvSpPr>
          <p:spPr>
            <a:xfrm flipV="1">
              <a:off x="576" y="2256"/>
              <a:ext cx="1296" cy="144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57150" cap="flat" cmpd="thickThin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94413" y="3935413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10288" y="3951288"/>
            <a:ext cx="1338263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9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07113" y="3948113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03938" y="3935413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03938" y="3921125"/>
            <a:ext cx="1338263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03938" y="3935413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03938" y="3938588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7588" y="3921125"/>
            <a:ext cx="1338263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0" y="3943350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00763" y="3921125"/>
            <a:ext cx="1338263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70588" y="3941763"/>
            <a:ext cx="1638300" cy="1535113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lnSpc>
                <a:spcPct val="70000"/>
              </a:lnSpc>
              <a:buNone/>
            </a:pPr>
            <a:r>
              <a:rPr lang="en-US" altLang="en-US" sz="6600" b="1" dirty="0">
                <a:solidFill>
                  <a:srgbClr val="FF505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vi-VN" altLang="en-US" sz="6600" b="1" dirty="0">
              <a:solidFill>
                <a:srgbClr val="FF505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215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60" fill="hold"/>
                                        <p:tgtEl>
                                          <p:spTgt spid="215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6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7"/>
                </p:tgtEl>
              </p:cMediaNode>
            </p:audio>
          </p:childTnLst>
        </p:cTn>
      </p:par>
    </p:tnLst>
    <p:bldLst>
      <p:bldP spid="28" grpId="0" animBg="1" build="p"/>
      <p:bldP spid="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8200"/>
            <a:ext cx="8578850" cy="1362075"/>
          </a:xfrm>
        </p:spPr>
        <p:txBody>
          <a:bodyPr vert="horz" wrap="square" lIns="91440" tIns="45720" rIns="91440" bIns="45720" numCol="1" anchor="ctr" anchorCtr="0" compatLnSpc="1"/>
          <a:p>
            <a:pPr algn="l" eaLnBrk="1" hangingPunct="1"/>
            <a:r>
              <a:rPr lang="en-US" altLang="vi-VN" sz="4000" b="1" dirty="0">
                <a:solidFill>
                  <a:srgbClr val="CC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Bắc Bộ đã trở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……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lớn thứ hai của cả nước. </a:t>
            </a:r>
            <a:endParaRPr lang="en-US" altLang="vi-VN" sz="4000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26" name="10F81574.WAV">
            <a:hlinkClick r:id="" action="ppaction://media"/>
          </p:cNvPr>
          <p:cNvPicPr>
            <a:picLocks noRot="1" noChangeAspect="1"/>
          </p:cNvPicPr>
          <p:nvPr>
            <a:wavAudioFile r:embed="rId1" name="10F84F83.WAV"/>
          </p:nvPr>
        </p:nvPicPr>
        <p:blipFill>
          <a:blip r:embed="rId2"/>
          <a:stretch>
            <a:fillRect/>
          </a:stretch>
        </p:blipFill>
        <p:spPr>
          <a:xfrm>
            <a:off x="7467600" y="70040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7" name="032D1574.WAV">
            <a:hlinkClick r:id="" action="ppaction://media"/>
          </p:cNvPr>
          <p:cNvPicPr>
            <a:picLocks noRot="1" noChangeAspect="1"/>
          </p:cNvPicPr>
          <p:nvPr>
            <a:wavAudioFile r:embed="rId3" name="032DC580.WAV"/>
          </p:nvPr>
        </p:nvPicPr>
        <p:blipFill>
          <a:blip r:embed="rId2"/>
          <a:stretch>
            <a:fillRect/>
          </a:stretch>
        </p:blipFill>
        <p:spPr>
          <a:xfrm>
            <a:off x="8031163" y="70040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905000" y="1473200"/>
            <a:ext cx="1676400" cy="803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vi-VN" sz="36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vựa lúa</a:t>
            </a:r>
            <a:endParaRPr lang="en-US" altLang="vi-VN" sz="36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5668963" y="3429000"/>
            <a:ext cx="2362200" cy="2468563"/>
            <a:chOff x="576" y="816"/>
            <a:chExt cx="1296" cy="1584"/>
          </a:xfrm>
        </p:grpSpPr>
        <p:grpSp>
          <p:nvGrpSpPr>
            <p:cNvPr id="45074" name="Group 5"/>
            <p:cNvGrpSpPr/>
            <p:nvPr/>
          </p:nvGrpSpPr>
          <p:grpSpPr>
            <a:xfrm>
              <a:off x="624" y="816"/>
              <a:ext cx="1104" cy="1392"/>
              <a:chOff x="528" y="2496"/>
              <a:chExt cx="1104" cy="1392"/>
            </a:xfrm>
          </p:grpSpPr>
          <p:sp>
            <p:nvSpPr>
              <p:cNvPr id="45076" name="Oval 6"/>
              <p:cNvSpPr/>
              <p:nvPr/>
            </p:nvSpPr>
            <p:spPr>
              <a:xfrm>
                <a:off x="528" y="2640"/>
                <a:ext cx="1104" cy="1249"/>
              </a:xfrm>
              <a:prstGeom prst="ellipse">
                <a:avLst/>
              </a:prstGeom>
              <a:solidFill>
                <a:srgbClr val="FFCC66"/>
              </a:solidFill>
              <a:ln w="76200" cap="flat" cmpd="tri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5077" name="Oval 7"/>
              <p:cNvSpPr/>
              <p:nvPr/>
            </p:nvSpPr>
            <p:spPr>
              <a:xfrm>
                <a:off x="1344" y="2496"/>
                <a:ext cx="240" cy="288"/>
              </a:xfrm>
              <a:prstGeom prst="ellipse">
                <a:avLst/>
              </a:pr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5078" name="Oval 8"/>
              <p:cNvSpPr/>
              <p:nvPr/>
            </p:nvSpPr>
            <p:spPr>
              <a:xfrm>
                <a:off x="528" y="2496"/>
                <a:ext cx="240" cy="288"/>
              </a:xfrm>
              <a:prstGeom prst="ellipse">
                <a:avLst/>
              </a:pr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45075" name="AutoShape 9"/>
            <p:cNvSpPr/>
            <p:nvPr/>
          </p:nvSpPr>
          <p:spPr>
            <a:xfrm flipV="1">
              <a:off x="576" y="2256"/>
              <a:ext cx="1296" cy="144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57150" cap="flat" cmpd="thickThin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94413" y="3935413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10288" y="3951288"/>
            <a:ext cx="1338263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9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07113" y="3948113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03938" y="3935413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03938" y="3921125"/>
            <a:ext cx="1338263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03938" y="3935413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03938" y="3938588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7588" y="3921125"/>
            <a:ext cx="1338263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0" y="3943350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00763" y="3921125"/>
            <a:ext cx="1338263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70588" y="3941763"/>
            <a:ext cx="1638300" cy="1535113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lnSpc>
                <a:spcPct val="70000"/>
              </a:lnSpc>
              <a:buNone/>
            </a:pPr>
            <a:r>
              <a:rPr lang="en-US" altLang="en-US" sz="6600" b="1" dirty="0">
                <a:solidFill>
                  <a:srgbClr val="FF505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vi-VN" altLang="en-US" sz="6600" b="1" dirty="0">
              <a:solidFill>
                <a:srgbClr val="FF505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215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60" fill="hold"/>
                                        <p:tgtEl>
                                          <p:spTgt spid="215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6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7"/>
                </p:tgtEl>
              </p:cMediaNode>
            </p:audio>
          </p:childTnLst>
        </p:cTn>
      </p:par>
    </p:tnLst>
    <p:bldLst>
      <p:bldP spid="28" grpId="0" animBg="1" build="p"/>
      <p:bldP spid="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895600"/>
            <a:ext cx="7162800" cy="1219200"/>
          </a:xfrm>
        </p:spPr>
        <p:txBody>
          <a:bodyPr vert="horz" wrap="square" lIns="91440" tIns="45720" rIns="91440" bIns="45720" numCol="1" anchor="t" anchorCtr="0" compatLnSpc="1"/>
          <a:p>
            <a:pPr algn="ctr" eaLnBrk="1" hangingPunct="1">
              <a:buNone/>
            </a:pP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Đồng bằng Bắc Bộ  dân cư tập trung đông đúc nhất cả nước</a:t>
            </a:r>
            <a:endParaRPr lang="en-US" altLang="en-US" sz="4400" b="1" dirty="0">
              <a:solidFill>
                <a:srgbClr val="FF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3" name="Rectangle 2"/>
          <p:cNvSpPr/>
          <p:nvPr/>
        </p:nvSpPr>
        <p:spPr>
          <a:xfrm>
            <a:off x="1752600" y="685800"/>
            <a:ext cx="6665913" cy="1447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vi-VN" altLang="en-US" sz="4400" b="1" dirty="0">
                <a:latin typeface="Times New Roman" panose="02020603050405020304" pitchFamily="18" charset="0"/>
                <a:cs typeface="Arial" panose="020B0604020202020204" pitchFamily="34" charset="0"/>
              </a:rPr>
              <a:t>Đồng bằng Bắc Bộ l</a:t>
            </a:r>
            <a:r>
              <a:rPr lang="vi-VN" altLang="en-US" sz="4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4400" b="1" dirty="0">
                <a:latin typeface="Times New Roman" panose="02020603050405020304" pitchFamily="18" charset="0"/>
                <a:cs typeface="Arial" panose="020B0604020202020204" pitchFamily="34" charset="0"/>
              </a:rPr>
              <a:t> nơi có dân cư như thế n</a:t>
            </a:r>
            <a:r>
              <a:rPr lang="vi-VN" altLang="en-US" sz="4400" b="1" dirty="0"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4400" b="1" dirty="0">
                <a:latin typeface="Times New Roman" panose="02020603050405020304" pitchFamily="18" charset="0"/>
                <a:cs typeface="Arial" panose="020B0604020202020204" pitchFamily="34" charset="0"/>
              </a:rPr>
              <a:t>o?</a:t>
            </a:r>
            <a:endParaRPr lang="vi-VN" altLang="en-US" sz="4400"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62147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8200"/>
            <a:ext cx="8159750" cy="1362075"/>
          </a:xfrm>
        </p:spPr>
        <p:txBody>
          <a:bodyPr vert="horz" wrap="square" lIns="91440" tIns="45720" rIns="91440" bIns="45720" numCol="1" anchor="ctr" anchorCtr="0" compatLnSpc="1"/>
          <a:p>
            <a:pPr algn="just" eaLnBrk="1" hangingPunct="1"/>
            <a:r>
              <a:rPr lang="en-US" altLang="vi-VN" sz="4000" b="1" dirty="0">
                <a:solidFill>
                  <a:srgbClr val="CC0099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 cũng l</a:t>
            </a:r>
            <a:r>
              <a:rPr lang="vi-VN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vùng trồng nhiều rau xứ lạnh, nuôi nhiều lợn v</a:t>
            </a:r>
            <a:r>
              <a:rPr lang="vi-VN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………</a:t>
            </a:r>
            <a:br>
              <a:rPr lang="vi-VN" altLang="en-US" sz="4000" b="1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vi-VN" sz="4000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26" name="10F81621.WAV">
            <a:hlinkClick r:id="" action="ppaction://media"/>
          </p:cNvPr>
          <p:cNvPicPr>
            <a:picLocks noRot="1" noChangeAspect="1"/>
          </p:cNvPicPr>
          <p:nvPr>
            <a:wavAudioFile r:embed="rId1" name="10F84F83.WAV"/>
          </p:nvPr>
        </p:nvPicPr>
        <p:blipFill>
          <a:blip r:embed="rId2"/>
          <a:stretch>
            <a:fillRect/>
          </a:stretch>
        </p:blipFill>
        <p:spPr>
          <a:xfrm>
            <a:off x="7467600" y="70040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7" name="032D1621.WAV">
            <a:hlinkClick r:id="" action="ppaction://media"/>
          </p:cNvPr>
          <p:cNvPicPr>
            <a:picLocks noRot="1" noChangeAspect="1"/>
          </p:cNvPicPr>
          <p:nvPr>
            <a:wavAudioFile r:embed="rId3" name="032DC580.WAV"/>
          </p:nvPr>
        </p:nvPicPr>
        <p:blipFill>
          <a:blip r:embed="rId2"/>
          <a:stretch>
            <a:fillRect/>
          </a:stretch>
        </p:blipFill>
        <p:spPr>
          <a:xfrm>
            <a:off x="8031163" y="700405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6857683" y="1066483"/>
            <a:ext cx="2286000" cy="803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/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vi-VN" sz="44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 cầm.</a:t>
            </a:r>
            <a:endParaRPr lang="en-US" altLang="vi-VN" sz="44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5668963" y="3429000"/>
            <a:ext cx="2362200" cy="2468563"/>
            <a:chOff x="576" y="816"/>
            <a:chExt cx="1296" cy="1584"/>
          </a:xfrm>
        </p:grpSpPr>
        <p:grpSp>
          <p:nvGrpSpPr>
            <p:cNvPr id="46098" name="Group 5"/>
            <p:cNvGrpSpPr/>
            <p:nvPr/>
          </p:nvGrpSpPr>
          <p:grpSpPr>
            <a:xfrm>
              <a:off x="624" y="816"/>
              <a:ext cx="1104" cy="1392"/>
              <a:chOff x="528" y="2496"/>
              <a:chExt cx="1104" cy="1392"/>
            </a:xfrm>
          </p:grpSpPr>
          <p:sp>
            <p:nvSpPr>
              <p:cNvPr id="46100" name="Oval 6"/>
              <p:cNvSpPr/>
              <p:nvPr/>
            </p:nvSpPr>
            <p:spPr>
              <a:xfrm>
                <a:off x="528" y="2640"/>
                <a:ext cx="1104" cy="1249"/>
              </a:xfrm>
              <a:prstGeom prst="ellipse">
                <a:avLst/>
              </a:prstGeom>
              <a:solidFill>
                <a:srgbClr val="FFCC66"/>
              </a:solidFill>
              <a:ln w="76200" cap="flat" cmpd="tri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effectLst>
                <a:outerShdw dist="107763" dir="2699999" algn="ctr" rotWithShape="0">
                  <a:srgbClr val="808080">
                    <a:alpha val="50000"/>
                  </a:srgbClr>
                </a:outerShdw>
              </a:effectLst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6101" name="Oval 7"/>
              <p:cNvSpPr/>
              <p:nvPr/>
            </p:nvSpPr>
            <p:spPr>
              <a:xfrm>
                <a:off x="1344" y="2496"/>
                <a:ext cx="240" cy="288"/>
              </a:xfrm>
              <a:prstGeom prst="ellipse">
                <a:avLst/>
              </a:pr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  <p:sp>
            <p:nvSpPr>
              <p:cNvPr id="46102" name="Oval 8"/>
              <p:cNvSpPr/>
              <p:nvPr/>
            </p:nvSpPr>
            <p:spPr>
              <a:xfrm>
                <a:off x="528" y="2496"/>
                <a:ext cx="240" cy="288"/>
              </a:xfrm>
              <a:prstGeom prst="ellipse">
                <a:avLst/>
              </a:prstGeom>
              <a:solidFill>
                <a:schemeClr val="folHlink"/>
              </a:solidFill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p>
                <a:pPr eaLnBrk="1" hangingPunct="1"/>
                <a:endParaRPr lang="vi-VN" altLang="en-US" dirty="0"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p:grpSp>
        <p:sp>
          <p:nvSpPr>
            <p:cNvPr id="46099" name="AutoShape 9"/>
            <p:cNvSpPr/>
            <p:nvPr/>
          </p:nvSpPr>
          <p:spPr>
            <a:xfrm flipV="1">
              <a:off x="576" y="2256"/>
              <a:ext cx="1296" cy="144"/>
            </a:xfrm>
            <a:custGeom>
              <a:avLst/>
              <a:gdLst>
                <a:gd name="txL" fmla="*/ 4500 w 21600"/>
                <a:gd name="txT" fmla="*/ 4500 h 21600"/>
                <a:gd name="txR" fmla="*/ 17100 w 21600"/>
                <a:gd name="txB" fmla="*/ 17100 h 21600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100000"/>
              </a:schemeClr>
            </a:solidFill>
            <a:ln w="57150" cap="flat" cmpd="thickThin">
              <a:solidFill>
                <a:srgbClr val="000000">
                  <a:alpha val="10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094413" y="3935413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10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10288" y="3951288"/>
            <a:ext cx="1338263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9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07113" y="3948113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8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03938" y="3935413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7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03938" y="3921125"/>
            <a:ext cx="1338263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6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03938" y="3935413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5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03938" y="3938588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4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7588" y="3921125"/>
            <a:ext cx="1338263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3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96000" y="3943350"/>
            <a:ext cx="13382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2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00763" y="3921125"/>
            <a:ext cx="1338263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8000" b="1" kern="1200" cap="none" spc="0" normalizeH="0" baseline="0" noProof="0">
                <a:solidFill>
                  <a:srgbClr val="008E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charset="0"/>
                <a:ea typeface="Segoe UI" panose="020B0502040204020203" pitchFamily="34" charset="0"/>
                <a:cs typeface="Segoe UI" panose="020B0502040204020203" pitchFamily="34" charset="0"/>
              </a:rPr>
              <a:t>1</a:t>
            </a:r>
            <a:endParaRPr kumimoji="0" lang="vi-VN" sz="8000" b="1" kern="1200" cap="none" spc="0" normalizeH="0" baseline="0" noProof="0">
              <a:solidFill>
                <a:srgbClr val="008E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970588" y="3941763"/>
            <a:ext cx="1638300" cy="1535113"/>
          </a:xfrm>
          <a:prstGeom prst="rect">
            <a:avLst/>
          </a:prstGeom>
          <a:noFill/>
        </p:spPr>
        <p:txBody>
          <a:bodyPr>
            <a:spAutoFit/>
          </a:bodyPr>
          <a:p>
            <a:pPr algn="ctr" eaLnBrk="1" hangingPunct="1">
              <a:lnSpc>
                <a:spcPct val="70000"/>
              </a:lnSpc>
              <a:buNone/>
            </a:pPr>
            <a:r>
              <a:rPr lang="en-US" altLang="en-US" sz="6600" b="1" dirty="0">
                <a:solidFill>
                  <a:srgbClr val="FF505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  <a:endParaRPr lang="vi-VN" altLang="en-US" sz="6600" b="1" dirty="0">
              <a:solidFill>
                <a:srgbClr val="FF505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" fill="hold"/>
                                        <p:tgtEl>
                                          <p:spTgt spid="215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60" fill="hold"/>
                                        <p:tgtEl>
                                          <p:spTgt spid="215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6"/>
                </p:tgtEl>
              </p:cMediaNode>
            </p:audio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7"/>
                </p:tgtEl>
              </p:cMediaNode>
            </p:audio>
          </p:childTnLst>
        </p:cTn>
      </p:par>
    </p:tnLst>
    <p:bldLst>
      <p:bldP spid="28" grpId="0" animBg="1" build="p"/>
      <p:bldP spid="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8531225" cy="486886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>
                <a:lumMod val="50000"/>
              </a:schemeClr>
            </a:solidFill>
            <a:miter lim="800000"/>
          </a:ln>
          <a:effectLst/>
        </p:spPr>
        <p:txBody>
          <a:bodyPr>
            <a:spAutoFit/>
          </a:bodyPr>
          <a:p>
            <a:pPr indent="457200" algn="just" eaLnBrk="1" hangingPunct="1">
              <a:buFont typeface="Wingdings" panose="05000000000000000000" pitchFamily="2" charset="2"/>
              <a:buNone/>
            </a:pP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Nhờ có đất phù sa m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mỡ, nguồn nước dồi d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o, người dân có nhiều kinh nghiệm trong sản xuất nên đồng bằng Bắc Bộ đã trở th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 vựa lúa lớn thứ hai của cả nước. Đây cũng l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vùng trồng nhiều rau xứ lạnh, nuôi nhiều lợn v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4000" dirty="0">
                <a:solidFill>
                  <a:srgbClr val="00206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gia cầm.</a:t>
            </a:r>
            <a:endParaRPr lang="vi-VN" altLang="en-US" sz="4000" dirty="0">
              <a:solidFill>
                <a:srgbClr val="00206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7107" name="Rectangle 1"/>
          <p:cNvSpPr/>
          <p:nvPr/>
        </p:nvSpPr>
        <p:spPr>
          <a:xfrm>
            <a:off x="3527425" y="381000"/>
            <a:ext cx="2609850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GHI NHỚ </a:t>
            </a:r>
            <a:endParaRPr lang="en-US" altLang="en-US" sz="4000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Oval 5"/>
          <p:cNvSpPr/>
          <p:nvPr/>
        </p:nvSpPr>
        <p:spPr>
          <a:xfrm>
            <a:off x="2209800" y="1828800"/>
            <a:ext cx="4572000" cy="9144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</a:t>
            </a:r>
            <a:endParaRPr lang="en-US" altLang="en-US" sz="40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3" name="Text Box 7"/>
          <p:cNvSpPr txBox="1"/>
          <p:nvPr/>
        </p:nvSpPr>
        <p:spPr>
          <a:xfrm>
            <a:off x="2209800" y="3048000"/>
            <a:ext cx="41148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b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v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xem trước b</a:t>
            </a:r>
            <a:r>
              <a:rPr lang="en-US" alt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: </a:t>
            </a:r>
            <a:r>
              <a:rPr lang="en-US" altLang="en-US" sz="24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NGUYÊN</a:t>
            </a:r>
            <a:endParaRPr lang="en-US" altLang="en-US" sz="24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 sgk trang 82 )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844" name="Picture 21" descr="j02321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4675" y="3981450"/>
            <a:ext cx="2303463" cy="2198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5" descr="gtbrd013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6" name="Text Box 5"/>
          <p:cNvSpPr txBox="1"/>
          <p:nvPr/>
        </p:nvSpPr>
        <p:spPr>
          <a:xfrm>
            <a:off x="1066800" y="1462088"/>
            <a:ext cx="6934200" cy="35998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Ôn lại bài vừa học.</a:t>
            </a:r>
            <a:endParaRPr lang="en-US" alt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b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4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tiết sau.</a:t>
            </a:r>
            <a:endParaRPr lang="en-US" altLang="en-US" sz="4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40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r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33655"/>
            <a:ext cx="9159240" cy="6824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6668" y="3237429"/>
            <a:ext cx="3825281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609600"/>
            <a:ext cx="8496300" cy="1143000"/>
          </a:xfrm>
        </p:spPr>
        <p:txBody>
          <a:bodyPr vert="horz" wrap="square" lIns="91440" tIns="45720" rIns="91440" bIns="45720" numCol="1" anchor="t" anchorCtr="0" compatLnSpc="1"/>
          <a:p>
            <a:pPr algn="ctr" eaLnBrk="1" hangingPunct="1">
              <a:lnSpc>
                <a:spcPct val="90000"/>
              </a:lnSpc>
              <a:buNone/>
            </a:pPr>
            <a:r>
              <a:rPr lang="en-US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       Nêu đặc điểm về nhà ở của người dân </a:t>
            </a:r>
            <a:endParaRPr lang="en-US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</a:rPr>
              <a:t>ở đồng bằng Bắc Bộ thời xưa.</a:t>
            </a:r>
            <a:endParaRPr lang="en-US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057400"/>
            <a:ext cx="8229600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90000"/>
              </a:lnSpc>
              <a:buFont typeface="Wingdings" panose="05000000000000000000" pitchFamily="2" charset="2"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ở quay về hướng nam để tránh nắng mùa hè, tránh rét v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 mùa đông, 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được xây dựng chắc chắn tránh bão, mưa lớn, trước 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có sân, trong vườn có ao, quanh 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trồng cây,... </a:t>
            </a:r>
            <a:endParaRPr lang="en-GB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501" b="67838"/>
          <a:stretch>
            <a:fillRect/>
          </a:stretch>
        </p:blipFill>
        <p:spPr bwMode="auto">
          <a:xfrm>
            <a:off x="-82550" y="823913"/>
            <a:ext cx="984250" cy="80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9" r="24896" b="33391"/>
          <a:stretch>
            <a:fillRect/>
          </a:stretch>
        </p:blipFill>
        <p:spPr bwMode="auto">
          <a:xfrm>
            <a:off x="869316" y="1149509"/>
            <a:ext cx="7375525" cy="9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9" b="67480"/>
          <a:stretch>
            <a:fillRect/>
          </a:stretch>
        </p:blipFill>
        <p:spPr bwMode="auto">
          <a:xfrm>
            <a:off x="6248401" y="879872"/>
            <a:ext cx="285432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/>
        </p:nvSpPr>
        <p:spPr>
          <a:xfrm>
            <a:off x="11430" y="2296160"/>
            <a:ext cx="9091295" cy="2971165"/>
          </a:xfrm>
          <a:prstGeom prst="roundRect">
            <a:avLst>
              <a:gd name="adj" fmla="val 12230"/>
            </a:avLst>
          </a:prstGeom>
          <a:solidFill>
            <a:schemeClr val="bg1"/>
          </a:solidFill>
          <a:ln w="76200">
            <a:solidFill>
              <a:srgbClr val="89FFD8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0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charset="-122"/>
              <a:ea typeface="字魂59号-创粗黑" charset="-122"/>
              <a:cs typeface="+mn-ea"/>
              <a:sym typeface="字魂59号-创粗黑" charset="-122"/>
            </a:endParaRPr>
          </a:p>
        </p:txBody>
      </p:sp>
      <p:pic>
        <p:nvPicPr>
          <p:cNvPr id="93190" name="Picture 2" descr="Cartoon Flowers Stock Illustrations – 126,895 Cartoon Flowers Stock  Illustrations, Vectors &amp; Clipart - Dreamst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5486559"/>
            <a:ext cx="2057400" cy="154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25"/>
          <p:cNvSpPr txBox="1"/>
          <p:nvPr/>
        </p:nvSpPr>
        <p:spPr>
          <a:xfrm>
            <a:off x="990440" y="3130551"/>
            <a:ext cx="7705099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en-US" sz="6000" b="1" dirty="0">
                <a:solidFill>
                  <a:srgbClr val="6666FF"/>
                </a:solidFill>
                <a:effectLst>
                  <a:outerShdw blurRad="38100" dist="38100" dir="2700000">
                    <a:srgbClr val="000000"/>
                  </a:outerShdw>
                </a:effectLst>
                <a:cs typeface="Times New Roman" panose="02020603050405020304" pitchFamily="18" charset="0"/>
                <a:sym typeface="+mn-ea"/>
              </a:rPr>
              <a:t>Vựa lúa lớn thứ hai của cả nước</a:t>
            </a:r>
            <a:endParaRPr lang="en-US" altLang="en-US" sz="6000" b="1" dirty="0">
              <a:solidFill>
                <a:srgbClr val="6666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endParaRPr kumimoji="1" lang="en-US" altLang="zh-CN" sz="6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矩形 26"/>
          <p:cNvSpPr/>
          <p:nvPr/>
        </p:nvSpPr>
        <p:spPr>
          <a:xfrm>
            <a:off x="3006090" y="2362200"/>
            <a:ext cx="4043045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Hoạt</a:t>
            </a:r>
            <a:r>
              <a:rPr kumimoji="1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động</a:t>
            </a:r>
            <a:r>
              <a:rPr kumimoji="1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8534" name="Picture 6" descr="ban d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8600"/>
            <a:ext cx="9144000" cy="594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8535" name="Freeform 7"/>
          <p:cNvSpPr/>
          <p:nvPr/>
        </p:nvSpPr>
        <p:spPr>
          <a:xfrm>
            <a:off x="2514600" y="1371600"/>
            <a:ext cx="3987800" cy="1866900"/>
          </a:xfrm>
          <a:custGeom>
            <a:avLst/>
            <a:gdLst>
              <a:gd name="txL" fmla="*/ 0 w 2512"/>
              <a:gd name="txT" fmla="*/ 0 h 888"/>
              <a:gd name="txR" fmla="*/ 2512 w 2512"/>
              <a:gd name="txB" fmla="*/ 888 h 888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512" h="888">
                <a:moveTo>
                  <a:pt x="0" y="264"/>
                </a:moveTo>
                <a:cubicBezTo>
                  <a:pt x="13" y="224"/>
                  <a:pt x="0" y="243"/>
                  <a:pt x="56" y="224"/>
                </a:cubicBezTo>
                <a:cubicBezTo>
                  <a:pt x="74" y="218"/>
                  <a:pt x="85" y="193"/>
                  <a:pt x="104" y="192"/>
                </a:cubicBezTo>
                <a:cubicBezTo>
                  <a:pt x="147" y="189"/>
                  <a:pt x="189" y="186"/>
                  <a:pt x="232" y="184"/>
                </a:cubicBezTo>
                <a:cubicBezTo>
                  <a:pt x="309" y="181"/>
                  <a:pt x="387" y="179"/>
                  <a:pt x="464" y="176"/>
                </a:cubicBezTo>
                <a:cubicBezTo>
                  <a:pt x="472" y="179"/>
                  <a:pt x="484" y="176"/>
                  <a:pt x="488" y="184"/>
                </a:cubicBezTo>
                <a:cubicBezTo>
                  <a:pt x="492" y="192"/>
                  <a:pt x="476" y="200"/>
                  <a:pt x="480" y="208"/>
                </a:cubicBezTo>
                <a:cubicBezTo>
                  <a:pt x="484" y="216"/>
                  <a:pt x="496" y="213"/>
                  <a:pt x="504" y="216"/>
                </a:cubicBezTo>
                <a:cubicBezTo>
                  <a:pt x="664" y="206"/>
                  <a:pt x="644" y="242"/>
                  <a:pt x="664" y="112"/>
                </a:cubicBezTo>
                <a:cubicBezTo>
                  <a:pt x="665" y="104"/>
                  <a:pt x="669" y="96"/>
                  <a:pt x="672" y="88"/>
                </a:cubicBezTo>
                <a:cubicBezTo>
                  <a:pt x="649" y="53"/>
                  <a:pt x="676" y="18"/>
                  <a:pt x="720" y="16"/>
                </a:cubicBezTo>
                <a:cubicBezTo>
                  <a:pt x="893" y="8"/>
                  <a:pt x="1240" y="0"/>
                  <a:pt x="1240" y="0"/>
                </a:cubicBezTo>
                <a:cubicBezTo>
                  <a:pt x="1280" y="3"/>
                  <a:pt x="1320" y="2"/>
                  <a:pt x="1360" y="8"/>
                </a:cubicBezTo>
                <a:cubicBezTo>
                  <a:pt x="1385" y="12"/>
                  <a:pt x="1407" y="30"/>
                  <a:pt x="1432" y="32"/>
                </a:cubicBezTo>
                <a:cubicBezTo>
                  <a:pt x="1461" y="35"/>
                  <a:pt x="1491" y="37"/>
                  <a:pt x="1520" y="40"/>
                </a:cubicBezTo>
                <a:cubicBezTo>
                  <a:pt x="1549" y="50"/>
                  <a:pt x="1570" y="64"/>
                  <a:pt x="1600" y="72"/>
                </a:cubicBezTo>
                <a:cubicBezTo>
                  <a:pt x="1620" y="102"/>
                  <a:pt x="1644" y="116"/>
                  <a:pt x="1672" y="136"/>
                </a:cubicBezTo>
                <a:cubicBezTo>
                  <a:pt x="1745" y="188"/>
                  <a:pt x="1817" y="242"/>
                  <a:pt x="1904" y="264"/>
                </a:cubicBezTo>
                <a:cubicBezTo>
                  <a:pt x="1934" y="287"/>
                  <a:pt x="1956" y="316"/>
                  <a:pt x="1992" y="328"/>
                </a:cubicBezTo>
                <a:cubicBezTo>
                  <a:pt x="2044" y="380"/>
                  <a:pt x="2109" y="413"/>
                  <a:pt x="2160" y="464"/>
                </a:cubicBezTo>
                <a:cubicBezTo>
                  <a:pt x="2178" y="482"/>
                  <a:pt x="2185" y="508"/>
                  <a:pt x="2200" y="528"/>
                </a:cubicBezTo>
                <a:cubicBezTo>
                  <a:pt x="2215" y="548"/>
                  <a:pt x="2232" y="565"/>
                  <a:pt x="2248" y="584"/>
                </a:cubicBezTo>
                <a:cubicBezTo>
                  <a:pt x="2285" y="630"/>
                  <a:pt x="2254" y="609"/>
                  <a:pt x="2304" y="624"/>
                </a:cubicBezTo>
                <a:cubicBezTo>
                  <a:pt x="2320" y="629"/>
                  <a:pt x="2352" y="640"/>
                  <a:pt x="2352" y="640"/>
                </a:cubicBezTo>
                <a:cubicBezTo>
                  <a:pt x="2387" y="628"/>
                  <a:pt x="2396" y="633"/>
                  <a:pt x="2416" y="664"/>
                </a:cubicBezTo>
                <a:cubicBezTo>
                  <a:pt x="2407" y="717"/>
                  <a:pt x="2419" y="749"/>
                  <a:pt x="2432" y="800"/>
                </a:cubicBezTo>
                <a:cubicBezTo>
                  <a:pt x="2429" y="811"/>
                  <a:pt x="2416" y="824"/>
                  <a:pt x="2424" y="832"/>
                </a:cubicBezTo>
                <a:cubicBezTo>
                  <a:pt x="2427" y="835"/>
                  <a:pt x="2497" y="852"/>
                  <a:pt x="2512" y="856"/>
                </a:cubicBezTo>
                <a:cubicBezTo>
                  <a:pt x="2494" y="883"/>
                  <a:pt x="2503" y="873"/>
                  <a:pt x="2488" y="888"/>
                </a:cubicBezTo>
              </a:path>
            </a:pathLst>
          </a:custGeom>
          <a:noFill/>
          <a:ln w="57150" cap="sq" cmpd="sng">
            <a:solidFill>
              <a:srgbClr val="FF3300">
                <a:alpha val="10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en-US"/>
          </a:p>
        </p:txBody>
      </p:sp>
      <p:sp>
        <p:nvSpPr>
          <p:cNvPr id="278536" name="Freeform 8"/>
          <p:cNvSpPr/>
          <p:nvPr/>
        </p:nvSpPr>
        <p:spPr>
          <a:xfrm>
            <a:off x="2590800" y="2819400"/>
            <a:ext cx="3886200" cy="2420938"/>
          </a:xfrm>
          <a:custGeom>
            <a:avLst/>
            <a:gdLst>
              <a:gd name="txL" fmla="*/ 0 w 2308"/>
              <a:gd name="txT" fmla="*/ 0 h 1525"/>
              <a:gd name="txR" fmla="*/ 2308 w 2308"/>
              <a:gd name="txB" fmla="*/ 1525 h 1525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2308" h="1525">
                <a:moveTo>
                  <a:pt x="2280" y="272"/>
                </a:moveTo>
                <a:cubicBezTo>
                  <a:pt x="2275" y="382"/>
                  <a:pt x="2308" y="430"/>
                  <a:pt x="2232" y="480"/>
                </a:cubicBezTo>
                <a:cubicBezTo>
                  <a:pt x="2221" y="513"/>
                  <a:pt x="2214" y="532"/>
                  <a:pt x="2184" y="552"/>
                </a:cubicBezTo>
                <a:cubicBezTo>
                  <a:pt x="2176" y="624"/>
                  <a:pt x="2179" y="649"/>
                  <a:pt x="2120" y="688"/>
                </a:cubicBezTo>
                <a:cubicBezTo>
                  <a:pt x="2117" y="707"/>
                  <a:pt x="2120" y="727"/>
                  <a:pt x="2112" y="744"/>
                </a:cubicBezTo>
                <a:cubicBezTo>
                  <a:pt x="2101" y="768"/>
                  <a:pt x="2040" y="776"/>
                  <a:pt x="2040" y="776"/>
                </a:cubicBezTo>
                <a:cubicBezTo>
                  <a:pt x="2035" y="784"/>
                  <a:pt x="2032" y="794"/>
                  <a:pt x="2024" y="800"/>
                </a:cubicBezTo>
                <a:cubicBezTo>
                  <a:pt x="2017" y="805"/>
                  <a:pt x="2005" y="801"/>
                  <a:pt x="2000" y="808"/>
                </a:cubicBezTo>
                <a:cubicBezTo>
                  <a:pt x="1985" y="829"/>
                  <a:pt x="1984" y="856"/>
                  <a:pt x="1976" y="880"/>
                </a:cubicBezTo>
                <a:cubicBezTo>
                  <a:pt x="1956" y="910"/>
                  <a:pt x="1947" y="942"/>
                  <a:pt x="1936" y="976"/>
                </a:cubicBezTo>
                <a:cubicBezTo>
                  <a:pt x="1927" y="1003"/>
                  <a:pt x="1904" y="1024"/>
                  <a:pt x="1888" y="1048"/>
                </a:cubicBezTo>
                <a:cubicBezTo>
                  <a:pt x="1869" y="1077"/>
                  <a:pt x="1842" y="1122"/>
                  <a:pt x="1816" y="1144"/>
                </a:cubicBezTo>
                <a:cubicBezTo>
                  <a:pt x="1802" y="1157"/>
                  <a:pt x="1768" y="1176"/>
                  <a:pt x="1768" y="1176"/>
                </a:cubicBezTo>
                <a:cubicBezTo>
                  <a:pt x="1731" y="1231"/>
                  <a:pt x="1695" y="1232"/>
                  <a:pt x="1632" y="1240"/>
                </a:cubicBezTo>
                <a:cubicBezTo>
                  <a:pt x="1627" y="1248"/>
                  <a:pt x="1624" y="1258"/>
                  <a:pt x="1616" y="1264"/>
                </a:cubicBezTo>
                <a:cubicBezTo>
                  <a:pt x="1609" y="1269"/>
                  <a:pt x="1597" y="1266"/>
                  <a:pt x="1592" y="1272"/>
                </a:cubicBezTo>
                <a:cubicBezTo>
                  <a:pt x="1544" y="1329"/>
                  <a:pt x="1606" y="1302"/>
                  <a:pt x="1552" y="1320"/>
                </a:cubicBezTo>
                <a:cubicBezTo>
                  <a:pt x="1510" y="1306"/>
                  <a:pt x="1503" y="1339"/>
                  <a:pt x="1456" y="1344"/>
                </a:cubicBezTo>
                <a:cubicBezTo>
                  <a:pt x="1429" y="1347"/>
                  <a:pt x="1403" y="1349"/>
                  <a:pt x="1376" y="1352"/>
                </a:cubicBezTo>
                <a:cubicBezTo>
                  <a:pt x="1328" y="1336"/>
                  <a:pt x="1371" y="1341"/>
                  <a:pt x="1344" y="1368"/>
                </a:cubicBezTo>
                <a:cubicBezTo>
                  <a:pt x="1338" y="1374"/>
                  <a:pt x="1328" y="1373"/>
                  <a:pt x="1320" y="1376"/>
                </a:cubicBezTo>
                <a:cubicBezTo>
                  <a:pt x="1268" y="1359"/>
                  <a:pt x="1266" y="1359"/>
                  <a:pt x="1216" y="1376"/>
                </a:cubicBezTo>
                <a:cubicBezTo>
                  <a:pt x="1209" y="1425"/>
                  <a:pt x="1215" y="1446"/>
                  <a:pt x="1176" y="1472"/>
                </a:cubicBezTo>
                <a:cubicBezTo>
                  <a:pt x="1148" y="1513"/>
                  <a:pt x="1173" y="1525"/>
                  <a:pt x="1120" y="1512"/>
                </a:cubicBezTo>
                <a:cubicBezTo>
                  <a:pt x="1083" y="1487"/>
                  <a:pt x="1062" y="1487"/>
                  <a:pt x="1016" y="1480"/>
                </a:cubicBezTo>
                <a:cubicBezTo>
                  <a:pt x="979" y="1468"/>
                  <a:pt x="945" y="1470"/>
                  <a:pt x="912" y="1448"/>
                </a:cubicBezTo>
                <a:cubicBezTo>
                  <a:pt x="881" y="1356"/>
                  <a:pt x="924" y="1490"/>
                  <a:pt x="896" y="1232"/>
                </a:cubicBezTo>
                <a:cubicBezTo>
                  <a:pt x="890" y="1171"/>
                  <a:pt x="811" y="1132"/>
                  <a:pt x="768" y="1104"/>
                </a:cubicBezTo>
                <a:cubicBezTo>
                  <a:pt x="740" y="1062"/>
                  <a:pt x="768" y="1093"/>
                  <a:pt x="720" y="1072"/>
                </a:cubicBezTo>
                <a:cubicBezTo>
                  <a:pt x="681" y="1055"/>
                  <a:pt x="689" y="1036"/>
                  <a:pt x="640" y="1024"/>
                </a:cubicBezTo>
                <a:cubicBezTo>
                  <a:pt x="594" y="955"/>
                  <a:pt x="655" y="1036"/>
                  <a:pt x="600" y="992"/>
                </a:cubicBezTo>
                <a:cubicBezTo>
                  <a:pt x="573" y="970"/>
                  <a:pt x="593" y="969"/>
                  <a:pt x="576" y="944"/>
                </a:cubicBezTo>
                <a:cubicBezTo>
                  <a:pt x="570" y="935"/>
                  <a:pt x="560" y="928"/>
                  <a:pt x="552" y="920"/>
                </a:cubicBezTo>
                <a:cubicBezTo>
                  <a:pt x="530" y="854"/>
                  <a:pt x="511" y="789"/>
                  <a:pt x="480" y="728"/>
                </a:cubicBezTo>
                <a:cubicBezTo>
                  <a:pt x="463" y="694"/>
                  <a:pt x="457" y="662"/>
                  <a:pt x="424" y="640"/>
                </a:cubicBezTo>
                <a:cubicBezTo>
                  <a:pt x="381" y="576"/>
                  <a:pt x="437" y="653"/>
                  <a:pt x="384" y="600"/>
                </a:cubicBezTo>
                <a:cubicBezTo>
                  <a:pt x="357" y="573"/>
                  <a:pt x="363" y="552"/>
                  <a:pt x="328" y="528"/>
                </a:cubicBezTo>
                <a:cubicBezTo>
                  <a:pt x="296" y="480"/>
                  <a:pt x="256" y="424"/>
                  <a:pt x="208" y="392"/>
                </a:cubicBezTo>
                <a:cubicBezTo>
                  <a:pt x="199" y="374"/>
                  <a:pt x="193" y="354"/>
                  <a:pt x="184" y="336"/>
                </a:cubicBezTo>
                <a:cubicBezTo>
                  <a:pt x="163" y="293"/>
                  <a:pt x="176" y="328"/>
                  <a:pt x="144" y="296"/>
                </a:cubicBezTo>
                <a:cubicBezTo>
                  <a:pt x="118" y="270"/>
                  <a:pt x="104" y="245"/>
                  <a:pt x="72" y="224"/>
                </a:cubicBezTo>
                <a:cubicBezTo>
                  <a:pt x="57" y="202"/>
                  <a:pt x="43" y="176"/>
                  <a:pt x="32" y="152"/>
                </a:cubicBezTo>
                <a:cubicBezTo>
                  <a:pt x="25" y="137"/>
                  <a:pt x="21" y="120"/>
                  <a:pt x="16" y="104"/>
                </a:cubicBezTo>
                <a:cubicBezTo>
                  <a:pt x="13" y="96"/>
                  <a:pt x="8" y="80"/>
                  <a:pt x="8" y="80"/>
                </a:cubicBezTo>
                <a:cubicBezTo>
                  <a:pt x="0" y="5"/>
                  <a:pt x="0" y="32"/>
                  <a:pt x="0" y="0"/>
                </a:cubicBezTo>
              </a:path>
            </a:pathLst>
          </a:custGeom>
          <a:noFill/>
          <a:ln w="57150" cap="sq" cmpd="sng">
            <a:solidFill>
              <a:srgbClr val="FF3300">
                <a:alpha val="10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en-US"/>
          </a:p>
        </p:txBody>
      </p:sp>
      <p:sp>
        <p:nvSpPr>
          <p:cNvPr id="278537" name="Freeform 9"/>
          <p:cNvSpPr/>
          <p:nvPr/>
        </p:nvSpPr>
        <p:spPr>
          <a:xfrm>
            <a:off x="2438400" y="1981200"/>
            <a:ext cx="228600" cy="838200"/>
          </a:xfrm>
          <a:custGeom>
            <a:avLst/>
            <a:gdLst>
              <a:gd name="txL" fmla="*/ 0 w 280"/>
              <a:gd name="txT" fmla="*/ 0 h 520"/>
              <a:gd name="txR" fmla="*/ 280 w 280"/>
              <a:gd name="txB" fmla="*/ 520 h 520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80" h="520">
                <a:moveTo>
                  <a:pt x="37" y="0"/>
                </a:moveTo>
                <a:cubicBezTo>
                  <a:pt x="34" y="16"/>
                  <a:pt x="33" y="32"/>
                  <a:pt x="29" y="48"/>
                </a:cubicBezTo>
                <a:cubicBezTo>
                  <a:pt x="25" y="64"/>
                  <a:pt x="13" y="96"/>
                  <a:pt x="13" y="96"/>
                </a:cubicBezTo>
                <a:cubicBezTo>
                  <a:pt x="3" y="177"/>
                  <a:pt x="0" y="161"/>
                  <a:pt x="13" y="256"/>
                </a:cubicBezTo>
                <a:cubicBezTo>
                  <a:pt x="17" y="286"/>
                  <a:pt x="44" y="324"/>
                  <a:pt x="53" y="352"/>
                </a:cubicBezTo>
                <a:cubicBezTo>
                  <a:pt x="58" y="368"/>
                  <a:pt x="85" y="363"/>
                  <a:pt x="101" y="368"/>
                </a:cubicBezTo>
                <a:cubicBezTo>
                  <a:pt x="127" y="377"/>
                  <a:pt x="146" y="401"/>
                  <a:pt x="173" y="408"/>
                </a:cubicBezTo>
                <a:cubicBezTo>
                  <a:pt x="213" y="418"/>
                  <a:pt x="195" y="413"/>
                  <a:pt x="229" y="424"/>
                </a:cubicBezTo>
                <a:cubicBezTo>
                  <a:pt x="243" y="445"/>
                  <a:pt x="280" y="520"/>
                  <a:pt x="229" y="520"/>
                </a:cubicBezTo>
              </a:path>
            </a:pathLst>
          </a:custGeom>
          <a:noFill/>
          <a:ln w="57150" cap="sq" cmpd="sng">
            <a:solidFill>
              <a:srgbClr val="FF3300">
                <a:alpha val="10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143000" y="228600"/>
            <a:ext cx="8382000" cy="519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6666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Vựa lúa lớn thứ hai của cả nước</a:t>
            </a:r>
            <a:endParaRPr lang="en-US" altLang="en-US" sz="2800" b="1" dirty="0">
              <a:solidFill>
                <a:srgbClr val="6666FF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71600" y="990600"/>
            <a:ext cx="7391400" cy="17541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indent="457200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 có những thuận lợi n</a:t>
            </a:r>
            <a:r>
              <a:rPr lang="en-US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 để trở th</a:t>
            </a:r>
            <a:r>
              <a:rPr lang="en-US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 vựa lúa lớn thứ hai của cả nước?</a:t>
            </a:r>
            <a:endParaRPr lang="en-US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439737" y="2848835"/>
            <a:ext cx="5732463" cy="1844608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/>
            <a:r>
              <a:rPr lang="vi-VN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phù sa m</a:t>
            </a:r>
            <a:r>
              <a:rPr lang="vi-VN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mỡ</a:t>
            </a:r>
            <a:endParaRPr lang="vi-VN" altLang="en-US" sz="2400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439737" y="4182904"/>
            <a:ext cx="5716947" cy="1419541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/>
            <a:r>
              <a:rPr lang="vi-VN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 nước dồi d</a:t>
            </a:r>
            <a:r>
              <a:rPr lang="vi-VN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vi-VN" altLang="en-US" sz="2400" b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57200" y="5091906"/>
            <a:ext cx="5732463" cy="18003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/>
            <a:endParaRPr lang="vi-VN" altLang="en-US" sz="2400" b="1" dirty="0">
              <a:solidFill>
                <a:srgbClr val="990000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  <a:p>
            <a:pPr lvl="0" algn="ctr"/>
            <a:r>
              <a:rPr lang="vi-VN" altLang="en-US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có nhiều kinh nghiệm trồng lúa</a:t>
            </a:r>
            <a:endParaRPr lang="vi-VN" altLang="en-US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vi-VN" altLang="en-US" sz="2400" b="1" dirty="0">
              <a:solidFill>
                <a:srgbClr val="990000"/>
              </a:solidFill>
              <a:latin typeface="Segoe UI" panose="020B0502040204020203" pitchFamily="34" charset="0"/>
              <a:ea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24600" y="3407726"/>
            <a:ext cx="2133600" cy="2986087"/>
          </a:xfrm>
          <a:prstGeom prst="roundRect">
            <a:avLst/>
          </a:prstGeom>
          <a:solidFill>
            <a:schemeClr val="bg1"/>
          </a:solidFill>
          <a:ln>
            <a:solidFill>
              <a:srgbClr val="6666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</a:lstStyle>
          <a:p>
            <a:pPr lvl="0" algn="ctr"/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Vựa lúa lớn thứ </a:t>
            </a:r>
            <a:endParaRPr lang="vi-V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của cả nước</a:t>
            </a:r>
            <a:endParaRPr lang="vi-VN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tack of books design template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4522</Words>
  <Application>WPS Presentation</Application>
  <PresentationFormat/>
  <Paragraphs>464</Paragraphs>
  <Slides>43</Slides>
  <Notes>1</Notes>
  <HiddenSlides>1</HiddenSlides>
  <MMClips>9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43</vt:i4>
      </vt:variant>
    </vt:vector>
  </HeadingPairs>
  <TitlesOfParts>
    <vt:vector size="67" baseType="lpstr">
      <vt:lpstr>Arial</vt:lpstr>
      <vt:lpstr>SimSun</vt:lpstr>
      <vt:lpstr>Wingdings</vt:lpstr>
      <vt:lpstr>Times New Roman</vt:lpstr>
      <vt:lpstr>Century Gothic</vt:lpstr>
      <vt:lpstr>VnBangkok</vt:lpstr>
      <vt:lpstr>Segoe Print</vt:lpstr>
      <vt:lpstr>Calibri</vt:lpstr>
      <vt:lpstr>VNbritannic</vt:lpstr>
      <vt:lpstr>Times New Roman</vt:lpstr>
      <vt:lpstr>.VnTime</vt:lpstr>
      <vt:lpstr>字魂59号-创粗黑</vt:lpstr>
      <vt:lpstr>Microsoft YaHei</vt:lpstr>
      <vt:lpstr>等线</vt:lpstr>
      <vt:lpstr>Segoe UI</vt:lpstr>
      <vt:lpstr>Arial Unicode MS</vt:lpstr>
      <vt:lpstr>.VnArial</vt:lpstr>
      <vt:lpstr>HP001 4 hàng</vt:lpstr>
      <vt:lpstr>Cambria</vt:lpstr>
      <vt:lpstr>方正稚艺简体</vt:lpstr>
      <vt:lpstr>Calibri</vt:lpstr>
      <vt:lpstr>华康方圆体W7(P)</vt:lpstr>
      <vt:lpstr>Stack of books design template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1. Đồng bằng Bắc Bộ được mệnh danh là ................. lớn thứ hai của cả nước.</vt:lpstr>
      <vt:lpstr>2.Đồng bằng Bắc Bộ là vùng trồng nhiều ......... xứ lạnh.</vt:lpstr>
      <vt:lpstr>3. đồng bằng Bắc Bộ đã trở  thành……      lớn thứ hai của cả nước. </vt:lpstr>
      <vt:lpstr>4. Đây cũng là vùng trồng nhiều rau xứ lạnh, nuôi nhiều lợn và ……… 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RG KG</dc:title>
  <dc:creator>LIEU LTK RG KG</dc:creator>
  <cp:lastModifiedBy>HP</cp:lastModifiedBy>
  <cp:revision>296</cp:revision>
  <dcterms:created xsi:type="dcterms:W3CDTF">2006-12-05T00:49:00Z</dcterms:created>
  <dcterms:modified xsi:type="dcterms:W3CDTF">2021-11-19T08:16:51Z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534506E7D6FE4BF98046D05DDA9E5A83</vt:lpwstr>
  </property>
  <property fmtid="{D5CDD505-2E9C-101B-9397-08002B2CF9AE}" pid="3" name="KSOProductBuildVer">
    <vt:lpwstr>1033-11.2.0.10351</vt:lpwstr>
  </property>
</Properties>
</file>